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21"/>
  </p:notesMasterIdLst>
  <p:handoutMasterIdLst>
    <p:handoutMasterId r:id="rId22"/>
  </p:handoutMasterIdLst>
  <p:sldIdLst>
    <p:sldId id="288" r:id="rId2"/>
    <p:sldId id="287" r:id="rId3"/>
    <p:sldId id="269" r:id="rId4"/>
    <p:sldId id="293" r:id="rId5"/>
    <p:sldId id="303" r:id="rId6"/>
    <p:sldId id="304" r:id="rId7"/>
    <p:sldId id="276" r:id="rId8"/>
    <p:sldId id="301" r:id="rId9"/>
    <p:sldId id="302" r:id="rId10"/>
    <p:sldId id="290" r:id="rId11"/>
    <p:sldId id="305" r:id="rId12"/>
    <p:sldId id="267" r:id="rId13"/>
    <p:sldId id="298" r:id="rId14"/>
    <p:sldId id="299" r:id="rId15"/>
    <p:sldId id="264" r:id="rId16"/>
    <p:sldId id="289" r:id="rId17"/>
    <p:sldId id="306" r:id="rId18"/>
    <p:sldId id="294" r:id="rId19"/>
    <p:sldId id="292" r:id="rId2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00"/>
    <a:srgbClr val="CC0099"/>
    <a:srgbClr val="99FF66"/>
    <a:srgbClr val="00FF00"/>
    <a:srgbClr val="00CC00"/>
    <a:srgbClr val="33CC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9" d="100"/>
          <a:sy n="69" d="100"/>
        </p:scale>
        <p:origin x="1440" y="66"/>
      </p:cViewPr>
      <p:guideLst>
        <p:guide orient="horz" pos="2160"/>
        <p:guide pos="2880"/>
      </p:guideLst>
    </p:cSldViewPr>
  </p:slideViewPr>
  <p:notesTextViewPr>
    <p:cViewPr>
      <p:scale>
        <a:sx n="100" d="100"/>
        <a:sy n="100" d="100"/>
      </p:scale>
      <p:origin x="0" y="0"/>
    </p:cViewPr>
  </p:notesTextViewPr>
  <p:notesViewPr>
    <p:cSldViewPr>
      <p:cViewPr varScale="1">
        <p:scale>
          <a:sx n="49" d="100"/>
          <a:sy n="49" d="100"/>
        </p:scale>
        <p:origin x="292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13332B99-C2DE-4A24-9FA2-ECA9D5C24045}" type="datetimeFigureOut">
              <a:rPr lang="en-GB"/>
              <a:pPr>
                <a:defRPr/>
              </a:pPr>
              <a:t>19/07/2023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3D2822B-6DF8-4A94-B0A5-59E13003A8F3}" type="slidenum">
              <a:rPr lang="en-GB" altLang="en-US"/>
              <a:pPr/>
              <a:t>‹#›</a:t>
            </a:fld>
            <a:endParaRPr lang="en-GB" altLang="en-US"/>
          </a:p>
        </p:txBody>
      </p:sp>
    </p:spTree>
    <p:extLst>
      <p:ext uri="{BB962C8B-B14F-4D97-AF65-F5344CB8AC3E}">
        <p14:creationId xmlns:p14="http://schemas.microsoft.com/office/powerpoint/2010/main" val="3372506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4A643726-13C2-4FE3-A931-DEB5BF88C3CF}" type="datetimeFigureOut">
              <a:rPr lang="en-GB"/>
              <a:pPr>
                <a:defRPr/>
              </a:pPr>
              <a:t>19/07/2023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6DE7040-7F32-491C-AFAE-E7E212E82BD7}" type="slidenum">
              <a:rPr lang="en-GB" altLang="en-US"/>
              <a:pPr/>
              <a:t>‹#›</a:t>
            </a:fld>
            <a:endParaRPr lang="en-GB" altLang="en-US"/>
          </a:p>
        </p:txBody>
      </p:sp>
    </p:spTree>
    <p:extLst>
      <p:ext uri="{BB962C8B-B14F-4D97-AF65-F5344CB8AC3E}">
        <p14:creationId xmlns:p14="http://schemas.microsoft.com/office/powerpoint/2010/main" val="3761571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Corrine</a:t>
            </a:r>
            <a:endParaRPr lang="en-GB" dirty="0"/>
          </a:p>
        </p:txBody>
      </p:sp>
      <p:sp>
        <p:nvSpPr>
          <p:cNvPr id="4" name="Slide Number Placeholder 3"/>
          <p:cNvSpPr>
            <a:spLocks noGrp="1"/>
          </p:cNvSpPr>
          <p:nvPr>
            <p:ph type="sldNum" sz="quarter" idx="10"/>
          </p:nvPr>
        </p:nvSpPr>
        <p:spPr/>
        <p:txBody>
          <a:bodyPr/>
          <a:lstStyle/>
          <a:p>
            <a:fld id="{A6DE7040-7F32-491C-AFAE-E7E212E82BD7}" type="slidenum">
              <a:rPr lang="en-GB" altLang="en-US" smtClean="0"/>
              <a:pPr/>
              <a:t>2</a:t>
            </a:fld>
            <a:endParaRPr lang="en-GB" altLang="en-US"/>
          </a:p>
        </p:txBody>
      </p:sp>
    </p:spTree>
    <p:extLst>
      <p:ext uri="{BB962C8B-B14F-4D97-AF65-F5344CB8AC3E}">
        <p14:creationId xmlns:p14="http://schemas.microsoft.com/office/powerpoint/2010/main" val="82357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2BC64F-4C67-4006-8B69-2AB55E32BAA0}" type="slidenum">
              <a:rPr lang="en-GB" altLang="en-US" smtClean="0"/>
              <a:pPr>
                <a:spcBef>
                  <a:spcPct val="0"/>
                </a:spcBef>
              </a:pPr>
              <a:t>18</a:t>
            </a:fld>
            <a:endParaRPr lang="en-GB"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GB" altLang="en-US" dirty="0" smtClean="0">
                <a:latin typeface="Arial" panose="020B0604020202020204" pitchFamily="34" charset="0"/>
              </a:rPr>
              <a:t>Planners are an expensive item and should be taken care of. These should be brought into school every day and returned in the evening. Staff will write in messages for parents and parents can send messages to school also. Permissions page needs to be completed. Medical forms for asthma/ any ongoing conditions must be completed. These are available from the office. Please ensure mobile/ home numbers are current. </a:t>
            </a:r>
          </a:p>
        </p:txBody>
      </p:sp>
    </p:spTree>
    <p:extLst>
      <p:ext uri="{BB962C8B-B14F-4D97-AF65-F5344CB8AC3E}">
        <p14:creationId xmlns:p14="http://schemas.microsoft.com/office/powerpoint/2010/main" val="349284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Corrine</a:t>
            </a:r>
            <a:endParaRPr lang="en-GB" dirty="0"/>
          </a:p>
        </p:txBody>
      </p:sp>
      <p:sp>
        <p:nvSpPr>
          <p:cNvPr id="4" name="Slide Number Placeholder 3"/>
          <p:cNvSpPr>
            <a:spLocks noGrp="1"/>
          </p:cNvSpPr>
          <p:nvPr>
            <p:ph type="sldNum" sz="quarter" idx="10"/>
          </p:nvPr>
        </p:nvSpPr>
        <p:spPr/>
        <p:txBody>
          <a:bodyPr/>
          <a:lstStyle/>
          <a:p>
            <a:fld id="{A6DE7040-7F32-491C-AFAE-E7E212E82BD7}" type="slidenum">
              <a:rPr lang="en-GB" altLang="en-US" smtClean="0"/>
              <a:pPr/>
              <a:t>19</a:t>
            </a:fld>
            <a:endParaRPr lang="en-GB" altLang="en-US"/>
          </a:p>
        </p:txBody>
      </p:sp>
    </p:spTree>
    <p:extLst>
      <p:ext uri="{BB962C8B-B14F-4D97-AF65-F5344CB8AC3E}">
        <p14:creationId xmlns:p14="http://schemas.microsoft.com/office/powerpoint/2010/main" val="194062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Ceri</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4EBBFC8-41A7-468A-81C0-07D44FFBD33F}" type="slidenum">
              <a:rPr lang="en-GB" altLang="en-US"/>
              <a:pPr>
                <a:spcBef>
                  <a:spcPct val="0"/>
                </a:spcBef>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Ceri</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68209E0-D301-40AA-A484-3A0DFF03AC1E}" type="slidenum">
              <a:rPr lang="en-GB" altLang="en-US"/>
              <a:pPr>
                <a:spcBef>
                  <a:spcPct val="0"/>
                </a:spcBef>
              </a:pPr>
              <a:t>7</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a:t>
            </a:r>
            <a:r>
              <a:rPr lang="en-GB" baseline="0" dirty="0" smtClean="0"/>
              <a:t>ndrine</a:t>
            </a:r>
            <a:endParaRPr lang="en-GB" dirty="0"/>
          </a:p>
        </p:txBody>
      </p:sp>
      <p:sp>
        <p:nvSpPr>
          <p:cNvPr id="4" name="Slide Number Placeholder 3"/>
          <p:cNvSpPr>
            <a:spLocks noGrp="1"/>
          </p:cNvSpPr>
          <p:nvPr>
            <p:ph type="sldNum" sz="quarter" idx="10"/>
          </p:nvPr>
        </p:nvSpPr>
        <p:spPr/>
        <p:txBody>
          <a:bodyPr/>
          <a:lstStyle/>
          <a:p>
            <a:fld id="{A6DE7040-7F32-491C-AFAE-E7E212E82BD7}" type="slidenum">
              <a:rPr lang="en-GB" altLang="en-US" smtClean="0"/>
              <a:pPr/>
              <a:t>10</a:t>
            </a:fld>
            <a:endParaRPr lang="en-GB" altLang="en-US"/>
          </a:p>
        </p:txBody>
      </p:sp>
    </p:spTree>
    <p:extLst>
      <p:ext uri="{BB962C8B-B14F-4D97-AF65-F5344CB8AC3E}">
        <p14:creationId xmlns:p14="http://schemas.microsoft.com/office/powerpoint/2010/main" val="329856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2D9B94-9B7A-42DA-888A-77E5812DCD44}" type="slidenum">
              <a:rPr lang="en-GB" altLang="en-US" smtClean="0"/>
              <a:pPr>
                <a:spcBef>
                  <a:spcPct val="0"/>
                </a:spcBef>
              </a:pPr>
              <a:t>11</a:t>
            </a:fld>
            <a:endParaRPr lang="en-GB" altLang="en-US"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GB" altLang="en-US" smtClean="0">
                <a:latin typeface="Arial" panose="020B0604020202020204" pitchFamily="34" charset="0"/>
              </a:rPr>
              <a:t>When is homework given? When is it returned? </a:t>
            </a:r>
          </a:p>
        </p:txBody>
      </p:sp>
    </p:spTree>
    <p:extLst>
      <p:ext uri="{BB962C8B-B14F-4D97-AF65-F5344CB8AC3E}">
        <p14:creationId xmlns:p14="http://schemas.microsoft.com/office/powerpoint/2010/main" val="199768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Emily</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7134F4A-BE40-409E-84F0-730F1642FC37}" type="slidenum">
              <a:rPr lang="en-GB" altLang="en-US"/>
              <a:pPr>
                <a:spcBef>
                  <a:spcPct val="0"/>
                </a:spcBef>
              </a:pPr>
              <a:t>12</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Emily</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D31795C-E0AC-4CFD-A126-4E41081989A9}" type="slidenum">
              <a:rPr lang="en-GB" altLang="en-US"/>
              <a:pPr>
                <a:spcBef>
                  <a:spcPct val="0"/>
                </a:spcBef>
              </a:pPr>
              <a:t>15</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Corrine</a:t>
            </a:r>
            <a:endParaRPr lang="en-GB" dirty="0"/>
          </a:p>
        </p:txBody>
      </p:sp>
      <p:sp>
        <p:nvSpPr>
          <p:cNvPr id="4" name="Slide Number Placeholder 3"/>
          <p:cNvSpPr>
            <a:spLocks noGrp="1"/>
          </p:cNvSpPr>
          <p:nvPr>
            <p:ph type="sldNum" sz="quarter" idx="10"/>
          </p:nvPr>
        </p:nvSpPr>
        <p:spPr/>
        <p:txBody>
          <a:bodyPr/>
          <a:lstStyle/>
          <a:p>
            <a:fld id="{A6DE7040-7F32-491C-AFAE-E7E212E82BD7}" type="slidenum">
              <a:rPr lang="en-GB" altLang="en-US" smtClean="0"/>
              <a:pPr/>
              <a:t>16</a:t>
            </a:fld>
            <a:endParaRPr lang="en-GB" altLang="en-US"/>
          </a:p>
        </p:txBody>
      </p:sp>
    </p:spTree>
    <p:extLst>
      <p:ext uri="{BB962C8B-B14F-4D97-AF65-F5344CB8AC3E}">
        <p14:creationId xmlns:p14="http://schemas.microsoft.com/office/powerpoint/2010/main" val="367340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BF8501-4C6D-4CE5-9178-07846600D53B}" type="slidenum">
              <a:rPr lang="en-GB" altLang="en-US" smtClean="0"/>
              <a:pPr>
                <a:spcBef>
                  <a:spcPct val="0"/>
                </a:spcBef>
              </a:pPr>
              <a:t>17</a:t>
            </a:fld>
            <a:endParaRPr lang="en-GB" alt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altLang="en-US" dirty="0" smtClean="0">
                <a:latin typeface="Arial" panose="020B0604020202020204" pitchFamily="34" charset="0"/>
              </a:rPr>
              <a:t>Letters will be sent out reminding parents when milk and toast money is due</a:t>
            </a:r>
          </a:p>
          <a:p>
            <a:pPr eaLnBrk="1" hangingPunct="1"/>
            <a:r>
              <a:rPr lang="en-GB" altLang="en-US" dirty="0" smtClean="0">
                <a:latin typeface="Arial" panose="020B0604020202020204" pitchFamily="34" charset="0"/>
              </a:rPr>
              <a:t>Parents will receive at least two weeks notice of trips</a:t>
            </a:r>
          </a:p>
          <a:p>
            <a:pPr eaLnBrk="1" hangingPunct="1"/>
            <a:r>
              <a:rPr lang="en-GB" altLang="en-US" dirty="0" smtClean="0">
                <a:latin typeface="Arial" panose="020B0604020202020204" pitchFamily="34" charset="0"/>
              </a:rPr>
              <a:t>Any money sent in must be labelled and handed to TA during registration</a:t>
            </a:r>
          </a:p>
          <a:p>
            <a:pPr eaLnBrk="1" hangingPunct="1"/>
            <a:r>
              <a:rPr lang="en-GB" altLang="en-US" dirty="0" smtClean="0">
                <a:latin typeface="Arial" panose="020B0604020202020204" pitchFamily="34" charset="0"/>
              </a:rPr>
              <a:t>We’re a healthy school – no sweets or cakes on birthdays. Small gifts are acceptable</a:t>
            </a:r>
          </a:p>
        </p:txBody>
      </p:sp>
    </p:spTree>
    <p:extLst>
      <p:ext uri="{BB962C8B-B14F-4D97-AF65-F5344CB8AC3E}">
        <p14:creationId xmlns:p14="http://schemas.microsoft.com/office/powerpoint/2010/main" val="64298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2E57A14-4EB4-4DE5-A5A1-45AEF9DD9BD0}" type="datetimeFigureOut">
              <a:rPr lang="en-GB"/>
              <a:pPr>
                <a:defRPr/>
              </a:pPr>
              <a:t>19/07/2023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E241441-2956-42C1-85AD-A290CA9D19C3}" type="slidenum">
              <a:rPr lang="en-GB" altLang="en-US"/>
              <a:pPr/>
              <a:t>‹#›</a:t>
            </a:fld>
            <a:endParaRPr lang="en-GB" altLang="en-US"/>
          </a:p>
        </p:txBody>
      </p:sp>
    </p:spTree>
    <p:extLst>
      <p:ext uri="{BB962C8B-B14F-4D97-AF65-F5344CB8AC3E}">
        <p14:creationId xmlns:p14="http://schemas.microsoft.com/office/powerpoint/2010/main" val="1577533154"/>
      </p:ext>
    </p:extLst>
  </p:cSld>
  <p:clrMapOvr>
    <a:masterClrMapping/>
  </p:clrMapOvr>
  <p:transition advTm="5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354B8BA-B475-444F-9D03-935BB7983A52}" type="datetimeFigureOut">
              <a:rPr lang="en-GB"/>
              <a:pPr>
                <a:defRPr/>
              </a:pPr>
              <a:t>19/07/2023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65CF420-EBB4-40ED-B366-BFB0FBBD8EAC}" type="slidenum">
              <a:rPr lang="en-GB" altLang="en-US"/>
              <a:pPr/>
              <a:t>‹#›</a:t>
            </a:fld>
            <a:endParaRPr lang="en-GB" altLang="en-US"/>
          </a:p>
        </p:txBody>
      </p:sp>
    </p:spTree>
    <p:extLst>
      <p:ext uri="{BB962C8B-B14F-4D97-AF65-F5344CB8AC3E}">
        <p14:creationId xmlns:p14="http://schemas.microsoft.com/office/powerpoint/2010/main" val="1807366949"/>
      </p:ext>
    </p:extLst>
  </p:cSld>
  <p:clrMapOvr>
    <a:masterClrMapping/>
  </p:clrMapOvr>
  <p:transition advTm="5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ECB4CFA-E0BB-4058-831D-504EB5A2F259}" type="datetimeFigureOut">
              <a:rPr lang="en-GB"/>
              <a:pPr>
                <a:defRPr/>
              </a:pPr>
              <a:t>19/07/2023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7E2E37A-8508-446D-8300-2FDDC46518B5}" type="slidenum">
              <a:rPr lang="en-GB" altLang="en-US"/>
              <a:pPr/>
              <a:t>‹#›</a:t>
            </a:fld>
            <a:endParaRPr lang="en-GB" altLang="en-US"/>
          </a:p>
        </p:txBody>
      </p:sp>
    </p:spTree>
    <p:extLst>
      <p:ext uri="{BB962C8B-B14F-4D97-AF65-F5344CB8AC3E}">
        <p14:creationId xmlns:p14="http://schemas.microsoft.com/office/powerpoint/2010/main" val="1530528918"/>
      </p:ext>
    </p:extLst>
  </p:cSld>
  <p:clrMapOvr>
    <a:masterClrMapping/>
  </p:clrMapOvr>
  <p:transition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009BC4F-27C6-4F91-BFEE-EA085E87E5F1}" type="datetimeFigureOut">
              <a:rPr lang="en-GB"/>
              <a:pPr>
                <a:defRPr/>
              </a:pPr>
              <a:t>19/07/2023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1FEF178-6117-4298-924A-2E22E0844768}" type="slidenum">
              <a:rPr lang="en-GB" altLang="en-US"/>
              <a:pPr/>
              <a:t>‹#›</a:t>
            </a:fld>
            <a:endParaRPr lang="en-GB" altLang="en-US"/>
          </a:p>
        </p:txBody>
      </p:sp>
    </p:spTree>
    <p:extLst>
      <p:ext uri="{BB962C8B-B14F-4D97-AF65-F5344CB8AC3E}">
        <p14:creationId xmlns:p14="http://schemas.microsoft.com/office/powerpoint/2010/main" val="3303930377"/>
      </p:ext>
    </p:extLst>
  </p:cSld>
  <p:clrMapOvr>
    <a:masterClrMapping/>
  </p:clrMapOvr>
  <p:transition advTm="5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A2A91C-1286-492F-8EB4-8A44FA3ED1C6}" type="datetimeFigureOut">
              <a:rPr lang="en-GB"/>
              <a:pPr>
                <a:defRPr/>
              </a:pPr>
              <a:t>19/07/2023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C549B66-1030-42C4-8DD5-0A19BEA6997E}" type="slidenum">
              <a:rPr lang="en-GB" altLang="en-US"/>
              <a:pPr/>
              <a:t>‹#›</a:t>
            </a:fld>
            <a:endParaRPr lang="en-GB" altLang="en-US"/>
          </a:p>
        </p:txBody>
      </p:sp>
    </p:spTree>
    <p:extLst>
      <p:ext uri="{BB962C8B-B14F-4D97-AF65-F5344CB8AC3E}">
        <p14:creationId xmlns:p14="http://schemas.microsoft.com/office/powerpoint/2010/main" val="3727864758"/>
      </p:ext>
    </p:extLst>
  </p:cSld>
  <p:clrMapOvr>
    <a:masterClrMapping/>
  </p:clrMapOvr>
  <p:transition advTm="5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6E471BB-F330-4738-A478-B1C8F3171566}" type="datetimeFigureOut">
              <a:rPr lang="en-GB"/>
              <a:pPr>
                <a:defRPr/>
              </a:pPr>
              <a:t>19/07/2023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4C1C96A-82C4-44B2-806B-B1822642B0C2}" type="slidenum">
              <a:rPr lang="en-GB" altLang="en-US"/>
              <a:pPr/>
              <a:t>‹#›</a:t>
            </a:fld>
            <a:endParaRPr lang="en-GB" altLang="en-US"/>
          </a:p>
        </p:txBody>
      </p:sp>
    </p:spTree>
    <p:extLst>
      <p:ext uri="{BB962C8B-B14F-4D97-AF65-F5344CB8AC3E}">
        <p14:creationId xmlns:p14="http://schemas.microsoft.com/office/powerpoint/2010/main" val="2717598854"/>
      </p:ext>
    </p:extLst>
  </p:cSld>
  <p:clrMapOvr>
    <a:masterClrMapping/>
  </p:clrMapOvr>
  <p:transition advTm="5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1AC8D2F-C156-4A82-B3EE-1E51C7107D10}" type="datetimeFigureOut">
              <a:rPr lang="en-GB"/>
              <a:pPr>
                <a:defRPr/>
              </a:pPr>
              <a:t>19/07/2023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424D107D-CC41-4ED0-B042-C832BA691C38}" type="slidenum">
              <a:rPr lang="en-GB" altLang="en-US"/>
              <a:pPr/>
              <a:t>‹#›</a:t>
            </a:fld>
            <a:endParaRPr lang="en-GB" altLang="en-US"/>
          </a:p>
        </p:txBody>
      </p:sp>
    </p:spTree>
    <p:extLst>
      <p:ext uri="{BB962C8B-B14F-4D97-AF65-F5344CB8AC3E}">
        <p14:creationId xmlns:p14="http://schemas.microsoft.com/office/powerpoint/2010/main" val="4047947691"/>
      </p:ext>
    </p:extLst>
  </p:cSld>
  <p:clrMapOvr>
    <a:masterClrMapping/>
  </p:clrMapOvr>
  <p:transition advTm="5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A4B0BC7-45B0-425E-98A0-C9DF8460BD7F}" type="datetimeFigureOut">
              <a:rPr lang="en-GB"/>
              <a:pPr>
                <a:defRPr/>
              </a:pPr>
              <a:t>19/07/2023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4E67280A-FB1F-4BC2-A4EE-4FC82B67E31B}" type="slidenum">
              <a:rPr lang="en-GB" altLang="en-US"/>
              <a:pPr/>
              <a:t>‹#›</a:t>
            </a:fld>
            <a:endParaRPr lang="en-GB" altLang="en-US"/>
          </a:p>
        </p:txBody>
      </p:sp>
    </p:spTree>
    <p:extLst>
      <p:ext uri="{BB962C8B-B14F-4D97-AF65-F5344CB8AC3E}">
        <p14:creationId xmlns:p14="http://schemas.microsoft.com/office/powerpoint/2010/main" val="3796514551"/>
      </p:ext>
    </p:extLst>
  </p:cSld>
  <p:clrMapOvr>
    <a:masterClrMapping/>
  </p:clrMapOvr>
  <p:transition advTm="5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4B6587-81E7-412B-BCB6-070B4C7D2AE8}" type="datetimeFigureOut">
              <a:rPr lang="en-GB"/>
              <a:pPr>
                <a:defRPr/>
              </a:pPr>
              <a:t>19/07/2023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CAF92276-24DD-474B-A5B8-D49BF0F6A0D3}" type="slidenum">
              <a:rPr lang="en-GB" altLang="en-US"/>
              <a:pPr/>
              <a:t>‹#›</a:t>
            </a:fld>
            <a:endParaRPr lang="en-GB" altLang="en-US"/>
          </a:p>
        </p:txBody>
      </p:sp>
    </p:spTree>
    <p:extLst>
      <p:ext uri="{BB962C8B-B14F-4D97-AF65-F5344CB8AC3E}">
        <p14:creationId xmlns:p14="http://schemas.microsoft.com/office/powerpoint/2010/main" val="2668404428"/>
      </p:ext>
    </p:extLst>
  </p:cSld>
  <p:clrMapOvr>
    <a:masterClrMapping/>
  </p:clrMapOvr>
  <p:transition advTm="5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B6FB77-7DBD-40DF-8D18-C6802B69506A}" type="datetimeFigureOut">
              <a:rPr lang="en-GB"/>
              <a:pPr>
                <a:defRPr/>
              </a:pPr>
              <a:t>19/07/2023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9CB2D90-12A1-48C0-92BD-5EC0123BD9DE}" type="slidenum">
              <a:rPr lang="en-GB" altLang="en-US"/>
              <a:pPr/>
              <a:t>‹#›</a:t>
            </a:fld>
            <a:endParaRPr lang="en-GB" altLang="en-US"/>
          </a:p>
        </p:txBody>
      </p:sp>
    </p:spTree>
    <p:extLst>
      <p:ext uri="{BB962C8B-B14F-4D97-AF65-F5344CB8AC3E}">
        <p14:creationId xmlns:p14="http://schemas.microsoft.com/office/powerpoint/2010/main" val="70409038"/>
      </p:ext>
    </p:extLst>
  </p:cSld>
  <p:clrMapOvr>
    <a:masterClrMapping/>
  </p:clrMapOvr>
  <p:transition advTm="5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8089ED-09CD-438B-8708-1D4844323EE0}" type="datetimeFigureOut">
              <a:rPr lang="en-GB"/>
              <a:pPr>
                <a:defRPr/>
              </a:pPr>
              <a:t>19/07/2023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597D056-F3F7-4944-AC70-91F7EAB8C0C3}" type="slidenum">
              <a:rPr lang="en-GB" altLang="en-US"/>
              <a:pPr/>
              <a:t>‹#›</a:t>
            </a:fld>
            <a:endParaRPr lang="en-GB" altLang="en-US"/>
          </a:p>
        </p:txBody>
      </p:sp>
    </p:spTree>
    <p:extLst>
      <p:ext uri="{BB962C8B-B14F-4D97-AF65-F5344CB8AC3E}">
        <p14:creationId xmlns:p14="http://schemas.microsoft.com/office/powerpoint/2010/main" val="3320666143"/>
      </p:ext>
    </p:extLst>
  </p:cSld>
  <p:clrMapOvr>
    <a:masterClrMapping/>
  </p:clrMapOvr>
  <p:transition advTm="5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AD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0CF42CC3-E986-4F8D-B79E-4EA4F358A055}" type="datetimeFigureOut">
              <a:rPr lang="en-GB"/>
              <a:pPr>
                <a:defRPr/>
              </a:pPr>
              <a:t>19/07/2023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199920F-9A2F-4D80-AD20-6641BDF41AE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advTm="5000">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lstStyle/>
          <a:p>
            <a:r>
              <a:rPr lang="en-GB" dirty="0" smtClean="0">
                <a:latin typeface="Showcard Gothic" panose="04020904020102020604" pitchFamily="82" charset="0"/>
              </a:rPr>
              <a:t>Welcome Meeting</a:t>
            </a:r>
            <a:br>
              <a:rPr lang="en-GB" dirty="0" smtClean="0">
                <a:latin typeface="Showcard Gothic" panose="04020904020102020604" pitchFamily="82" charset="0"/>
              </a:rPr>
            </a:br>
            <a:r>
              <a:rPr lang="en-GB" dirty="0">
                <a:latin typeface="Showcard Gothic" panose="04020904020102020604" pitchFamily="82" charset="0"/>
              </a:rPr>
              <a:t/>
            </a:r>
            <a:br>
              <a:rPr lang="en-GB" dirty="0">
                <a:latin typeface="Showcard Gothic" panose="04020904020102020604" pitchFamily="82" charset="0"/>
              </a:rPr>
            </a:br>
            <a:r>
              <a:rPr lang="en-GB" sz="8000" dirty="0" smtClean="0">
                <a:latin typeface="Showcard Gothic" panose="04020904020102020604" pitchFamily="82" charset="0"/>
              </a:rPr>
              <a:t>Years 4&amp;5</a:t>
            </a:r>
            <a:br>
              <a:rPr lang="en-GB" sz="8000" dirty="0" smtClean="0">
                <a:latin typeface="Showcard Gothic" panose="04020904020102020604" pitchFamily="82" charset="0"/>
              </a:rPr>
            </a:br>
            <a:r>
              <a:rPr lang="en-GB" sz="8000" dirty="0" smtClean="0">
                <a:latin typeface="Showcard Gothic" panose="04020904020102020604" pitchFamily="82" charset="0"/>
              </a:rPr>
              <a:t>Holly class</a:t>
            </a:r>
            <a:br>
              <a:rPr lang="en-GB" sz="8000" dirty="0" smtClean="0">
                <a:latin typeface="Showcard Gothic" panose="04020904020102020604" pitchFamily="82" charset="0"/>
              </a:rPr>
            </a:br>
            <a:r>
              <a:rPr lang="en-GB" dirty="0">
                <a:latin typeface="Showcard Gothic" panose="04020904020102020604" pitchFamily="82" charset="0"/>
              </a:rPr>
              <a:t/>
            </a:r>
            <a:br>
              <a:rPr lang="en-GB" dirty="0">
                <a:latin typeface="Showcard Gothic" panose="04020904020102020604" pitchFamily="82" charset="0"/>
              </a:rPr>
            </a:br>
            <a:r>
              <a:rPr lang="en-GB" sz="3600" dirty="0" smtClean="0">
                <a:latin typeface="+mn-lt"/>
              </a:rPr>
              <a:t>Wednesday 19</a:t>
            </a:r>
            <a:r>
              <a:rPr lang="en-GB" sz="3600" baseline="30000" dirty="0" smtClean="0">
                <a:latin typeface="+mn-lt"/>
              </a:rPr>
              <a:t>th</a:t>
            </a:r>
            <a:r>
              <a:rPr lang="en-GB" sz="3600" dirty="0" smtClean="0">
                <a:latin typeface="+mn-lt"/>
              </a:rPr>
              <a:t> July 2023</a:t>
            </a:r>
            <a:endParaRPr lang="en-GB" sz="3600" dirty="0">
              <a:latin typeface="+mn-lt"/>
            </a:endParaRPr>
          </a:p>
        </p:txBody>
      </p:sp>
      <p:sp>
        <p:nvSpPr>
          <p:cNvPr id="4" name="Rectangle 3"/>
          <p:cNvSpPr/>
          <p:nvPr/>
        </p:nvSpPr>
        <p:spPr>
          <a:xfrm>
            <a:off x="323528" y="274638"/>
            <a:ext cx="8568952" cy="63227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Findon - South Downs Gen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596" y="476672"/>
            <a:ext cx="1433204" cy="140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08967"/>
      </p:ext>
    </p:extLst>
  </p:cSld>
  <p:clrMapOvr>
    <a:masterClrMapping/>
  </p:clrMapOvr>
  <p:transition advTm="5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accent1"/>
            </a:solidFill>
          </a:ln>
        </p:spPr>
        <p:txBody>
          <a:bodyPr/>
          <a:lstStyle/>
          <a:p>
            <a:r>
              <a:rPr lang="en-GB" sz="5400" b="1" dirty="0" smtClean="0">
                <a:latin typeface="Berlin Sans FB" panose="020E0602020502020306" pitchFamily="34" charset="0"/>
              </a:rPr>
              <a:t>Times Tables Support</a:t>
            </a:r>
            <a:endParaRPr lang="en-GB" sz="5400" b="1" dirty="0">
              <a:latin typeface="Berlin Sans FB" panose="020E0602020502020306" pitchFamily="34" charset="0"/>
            </a:endParaRPr>
          </a:p>
        </p:txBody>
      </p:sp>
      <p:sp>
        <p:nvSpPr>
          <p:cNvPr id="3" name="TextBox 2"/>
          <p:cNvSpPr txBox="1"/>
          <p:nvPr/>
        </p:nvSpPr>
        <p:spPr>
          <a:xfrm>
            <a:off x="457200" y="1647358"/>
            <a:ext cx="8229600" cy="646331"/>
          </a:xfrm>
          <a:prstGeom prst="rect">
            <a:avLst/>
          </a:prstGeom>
          <a:noFill/>
        </p:spPr>
        <p:txBody>
          <a:bodyPr wrap="square" rtlCol="0">
            <a:spAutoFit/>
          </a:bodyPr>
          <a:lstStyle/>
          <a:p>
            <a:pPr algn="ctr"/>
            <a:r>
              <a:rPr lang="en-GB" sz="3600" dirty="0" smtClean="0">
                <a:latin typeface="Berlin Sans FB" panose="020E0602020502020306" pitchFamily="34" charset="0"/>
              </a:rPr>
              <a:t>Year 4 Multiplication Check in June</a:t>
            </a:r>
            <a:endParaRPr lang="en-GB" sz="3600" dirty="0">
              <a:latin typeface="Berlin Sans FB" panose="020E0602020502020306" pitchFamily="34" charset="0"/>
            </a:endParaRPr>
          </a:p>
        </p:txBody>
      </p:sp>
      <p:sp>
        <p:nvSpPr>
          <p:cNvPr id="4" name="TextBox 3"/>
          <p:cNvSpPr txBox="1"/>
          <p:nvPr/>
        </p:nvSpPr>
        <p:spPr>
          <a:xfrm>
            <a:off x="3059832" y="3441680"/>
            <a:ext cx="4392488" cy="2585323"/>
          </a:xfrm>
          <a:prstGeom prst="rect">
            <a:avLst/>
          </a:prstGeom>
          <a:noFill/>
        </p:spPr>
        <p:txBody>
          <a:bodyPr wrap="square" rtlCol="0">
            <a:spAutoFit/>
          </a:bodyPr>
          <a:lstStyle/>
          <a:p>
            <a:r>
              <a:rPr lang="en-GB" sz="5400" dirty="0" smtClean="0"/>
              <a:t>TTRockstars</a:t>
            </a:r>
          </a:p>
          <a:p>
            <a:r>
              <a:rPr lang="en-GB" sz="5400" dirty="0" smtClean="0"/>
              <a:t>Hit the Button</a:t>
            </a:r>
          </a:p>
          <a:p>
            <a:r>
              <a:rPr lang="en-GB" sz="5400" dirty="0" smtClean="0"/>
              <a:t>Maths Factor</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rot="20398781">
            <a:off x="395283" y="3064468"/>
            <a:ext cx="3283756" cy="696446"/>
          </a:xfrm>
          <a:prstGeom prst="rect">
            <a:avLst/>
          </a:prstGeom>
        </p:spPr>
      </p:pic>
      <p:pic>
        <p:nvPicPr>
          <p:cNvPr id="1026" name="Picture 2" descr="Hit the Button Maths : Amazon.co.uk: Apps &amp;amp; Ga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9215">
            <a:off x="7043804" y="2643893"/>
            <a:ext cx="1522512" cy="1522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ol Vorderman&amp;#39;s &amp;#39;The Maths Factor&amp;#39; Resource FREE During Closures! | Bump,  Baby and Yo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68811">
            <a:off x="502961" y="4859019"/>
            <a:ext cx="2229879" cy="13936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rot="766403">
            <a:off x="6977961" y="4773771"/>
            <a:ext cx="1708839" cy="1708839"/>
          </a:xfrm>
          <a:prstGeom prst="rect">
            <a:avLst/>
          </a:prstGeom>
        </p:spPr>
      </p:pic>
    </p:spTree>
    <p:extLst>
      <p:ext uri="{BB962C8B-B14F-4D97-AF65-F5344CB8AC3E}">
        <p14:creationId xmlns:p14="http://schemas.microsoft.com/office/powerpoint/2010/main" val="3328285679"/>
      </p:ext>
    </p:extLst>
  </p:cSld>
  <p:clrMapOvr>
    <a:masterClrMapping/>
  </p:clrMapOvr>
  <p:transition advTm="5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742319" y="332656"/>
            <a:ext cx="7924800" cy="792088"/>
          </a:xfrm>
        </p:spPr>
        <p:style>
          <a:lnRef idx="2">
            <a:schemeClr val="accent2"/>
          </a:lnRef>
          <a:fillRef idx="1">
            <a:schemeClr val="lt1"/>
          </a:fillRef>
          <a:effectRef idx="0">
            <a:schemeClr val="accent2"/>
          </a:effectRef>
          <a:fontRef idx="minor">
            <a:schemeClr val="dk1"/>
          </a:fontRef>
        </p:style>
        <p:txBody>
          <a:bodyPr/>
          <a:lstStyle/>
          <a:p>
            <a:pPr eaLnBrk="1" hangingPunct="1"/>
            <a:r>
              <a:rPr lang="en-GB" altLang="en-US" b="1" dirty="0" smtClean="0">
                <a:latin typeface="Berlin Sans FB" panose="020E0602020502020306" pitchFamily="34" charset="0"/>
              </a:rPr>
              <a:t>Homework</a:t>
            </a:r>
          </a:p>
        </p:txBody>
      </p:sp>
      <p:sp>
        <p:nvSpPr>
          <p:cNvPr id="14339" name="Rectangle 3"/>
          <p:cNvSpPr>
            <a:spLocks noGrp="1" noChangeArrowheads="1"/>
          </p:cNvSpPr>
          <p:nvPr>
            <p:ph type="body" idx="1"/>
          </p:nvPr>
        </p:nvSpPr>
        <p:spPr>
          <a:xfrm>
            <a:off x="437519" y="1412776"/>
            <a:ext cx="8229600" cy="4977680"/>
          </a:xfrm>
        </p:spPr>
        <p:txBody>
          <a:bodyPr/>
          <a:lstStyle/>
          <a:p>
            <a:pPr eaLnBrk="1" hangingPunct="1"/>
            <a:r>
              <a:rPr lang="en-GB" altLang="en-US" sz="2600" b="1" dirty="0" smtClean="0"/>
              <a:t>Reading</a:t>
            </a:r>
            <a:r>
              <a:rPr lang="en-GB" altLang="en-US" sz="2600" dirty="0" smtClean="0"/>
              <a:t> every day (5 times a week). Please sign and comment in your child’s reading record book every time they read at home. They will independently choose their reading book, based on their AR level</a:t>
            </a:r>
            <a:r>
              <a:rPr lang="en-GB" altLang="en-US" sz="2600" dirty="0" smtClean="0"/>
              <a:t>.</a:t>
            </a:r>
          </a:p>
          <a:p>
            <a:pPr eaLnBrk="1" hangingPunct="1"/>
            <a:r>
              <a:rPr lang="en-GB" altLang="en-US" sz="2600" b="1" dirty="0" smtClean="0"/>
              <a:t>Maths </a:t>
            </a:r>
            <a:r>
              <a:rPr lang="en-GB" altLang="en-US" sz="2600" dirty="0" smtClean="0"/>
              <a:t>– Number facts and fluency.</a:t>
            </a:r>
          </a:p>
          <a:p>
            <a:pPr eaLnBrk="1" hangingPunct="1"/>
            <a:r>
              <a:rPr lang="en-GB" altLang="en-US" sz="2600" b="1" dirty="0" smtClean="0"/>
              <a:t>Topic </a:t>
            </a:r>
            <a:r>
              <a:rPr lang="en-GB" altLang="en-US" sz="2600" b="1" dirty="0" smtClean="0"/>
              <a:t>homework </a:t>
            </a:r>
            <a:r>
              <a:rPr lang="en-GB" altLang="en-US" sz="2600" dirty="0" smtClean="0"/>
              <a:t>(fortnightly) – children will choose their activities from the grid they will be given at the start of the term</a:t>
            </a:r>
            <a:r>
              <a:rPr lang="en-GB" altLang="en-US" sz="2600" dirty="0" smtClean="0"/>
              <a:t>.</a:t>
            </a:r>
          </a:p>
          <a:p>
            <a:pPr eaLnBrk="1" hangingPunct="1"/>
            <a:r>
              <a:rPr lang="en-GB" altLang="en-US" sz="2600" b="1" dirty="0" smtClean="0"/>
              <a:t>Spellings </a:t>
            </a:r>
            <a:r>
              <a:rPr lang="en-GB" altLang="en-US" sz="2600" dirty="0" smtClean="0"/>
              <a:t>– Five words to be sent home to reinforce learning and help to learn spelling rule </a:t>
            </a:r>
          </a:p>
          <a:p>
            <a:pPr eaLnBrk="1" hangingPunct="1"/>
            <a:r>
              <a:rPr lang="en-GB" altLang="en-US" sz="2600" b="1" dirty="0" smtClean="0"/>
              <a:t>Year 5 </a:t>
            </a:r>
            <a:r>
              <a:rPr lang="en-GB" altLang="en-US" sz="2600" dirty="0" smtClean="0"/>
              <a:t>– Grammar activity </a:t>
            </a:r>
            <a:endParaRPr lang="en-GB" altLang="en-US" sz="2600" dirty="0" smtClean="0"/>
          </a:p>
        </p:txBody>
      </p:sp>
    </p:spTree>
    <p:extLst>
      <p:ext uri="{BB962C8B-B14F-4D97-AF65-F5344CB8AC3E}">
        <p14:creationId xmlns:p14="http://schemas.microsoft.com/office/powerpoint/2010/main" val="2642841643"/>
      </p:ext>
    </p:extLst>
  </p:cSld>
  <p:clrMapOvr>
    <a:masterClrMapping/>
  </p:clrMapOvr>
  <p:transition advTm="5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79388" y="1385888"/>
            <a:ext cx="8713787" cy="4419376"/>
          </a:xfrm>
        </p:spPr>
        <p:txBody>
          <a:bodyPr/>
          <a:lstStyle/>
          <a:p>
            <a:pPr algn="ctr" eaLnBrk="1" hangingPunct="1">
              <a:lnSpc>
                <a:spcPct val="90000"/>
              </a:lnSpc>
              <a:buFont typeface="Arial" charset="0"/>
              <a:buNone/>
              <a:defRPr/>
            </a:pPr>
            <a:endParaRPr lang="en-GB" altLang="en-US" sz="4000" b="1" u="sng" dirty="0" smtClean="0">
              <a:solidFill>
                <a:srgbClr val="002060"/>
              </a:solidFill>
              <a:latin typeface="Berlin Sans FB Demi" pitchFamily="34" charset="0"/>
            </a:endParaRPr>
          </a:p>
          <a:p>
            <a:pPr eaLnBrk="1" hangingPunct="1">
              <a:lnSpc>
                <a:spcPct val="90000"/>
              </a:lnSpc>
              <a:buFont typeface="Arial" charset="0"/>
              <a:buNone/>
              <a:defRPr/>
            </a:pPr>
            <a:endParaRPr lang="en-GB" altLang="en-US" sz="1600" dirty="0" smtClean="0">
              <a:solidFill>
                <a:srgbClr val="002060"/>
              </a:solidFill>
              <a:latin typeface="Berlin Sans FB Demi" pitchFamily="34" charset="0"/>
            </a:endParaRPr>
          </a:p>
        </p:txBody>
      </p:sp>
      <p:sp>
        <p:nvSpPr>
          <p:cNvPr id="3" name="Rectangle 2"/>
          <p:cNvSpPr/>
          <p:nvPr/>
        </p:nvSpPr>
        <p:spPr>
          <a:xfrm>
            <a:off x="179387" y="6165304"/>
            <a:ext cx="8713787" cy="4801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indent="0" algn="ctr" eaLnBrk="1" hangingPunct="1">
              <a:lnSpc>
                <a:spcPct val="90000"/>
              </a:lnSpc>
              <a:buNone/>
              <a:defRPr/>
            </a:pPr>
            <a:r>
              <a:rPr lang="en-GB" altLang="en-US" sz="2800" b="1" dirty="0">
                <a:solidFill>
                  <a:srgbClr val="002060"/>
                </a:solidFill>
                <a:latin typeface="Berlin Sans FB" panose="020E0602020502020306" pitchFamily="34" charset="0"/>
              </a:rPr>
              <a:t>All homework to be handed in on </a:t>
            </a:r>
            <a:r>
              <a:rPr lang="en-GB" altLang="en-US" sz="2800" b="1" dirty="0" smtClean="0">
                <a:solidFill>
                  <a:srgbClr val="002060"/>
                </a:solidFill>
                <a:latin typeface="Berlin Sans FB" panose="020E0602020502020306" pitchFamily="34" charset="0"/>
              </a:rPr>
              <a:t>Wednesday</a:t>
            </a:r>
            <a:endParaRPr lang="en-GB" altLang="en-US" sz="2800" b="1" dirty="0">
              <a:solidFill>
                <a:srgbClr val="002060"/>
              </a:solidFill>
              <a:latin typeface="Berlin Sans FB" panose="020E0602020502020306"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6" y="188640"/>
            <a:ext cx="8964614" cy="575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latin typeface="Berlin Sans FB" panose="020E0602020502020306" pitchFamily="34" charset="0"/>
              </a:rPr>
              <a:t>Equipment</a:t>
            </a:r>
            <a:endParaRPr lang="en-GB" b="1" dirty="0">
              <a:latin typeface="Berlin Sans FB" panose="020E0602020502020306" pitchFamily="34" charset="0"/>
            </a:endParaRPr>
          </a:p>
        </p:txBody>
      </p:sp>
      <p:sp>
        <p:nvSpPr>
          <p:cNvPr id="3" name="TextBox 2"/>
          <p:cNvSpPr txBox="1"/>
          <p:nvPr/>
        </p:nvSpPr>
        <p:spPr>
          <a:xfrm>
            <a:off x="457200" y="1484784"/>
            <a:ext cx="8229600" cy="5847755"/>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GB" sz="4400" dirty="0" smtClean="0"/>
              <a:t>Water Bottle (named)</a:t>
            </a:r>
          </a:p>
          <a:p>
            <a:pPr marL="571500" indent="-571500">
              <a:lnSpc>
                <a:spcPct val="150000"/>
              </a:lnSpc>
              <a:buFont typeface="Arial" panose="020B0604020202020204" pitchFamily="34" charset="0"/>
              <a:buChar char="•"/>
            </a:pPr>
            <a:r>
              <a:rPr lang="en-GB" sz="4400" dirty="0" smtClean="0"/>
              <a:t>Lunch </a:t>
            </a:r>
            <a:r>
              <a:rPr lang="en-GB" sz="4400" dirty="0" smtClean="0"/>
              <a:t>box</a:t>
            </a:r>
            <a:endParaRPr lang="en-GB" sz="4400" dirty="0" smtClean="0"/>
          </a:p>
          <a:p>
            <a:pPr marL="571500" indent="-571500">
              <a:lnSpc>
                <a:spcPct val="150000"/>
              </a:lnSpc>
              <a:buFont typeface="Arial" panose="020B0604020202020204" pitchFamily="34" charset="0"/>
              <a:buChar char="•"/>
            </a:pPr>
            <a:r>
              <a:rPr lang="en-GB" sz="4400" dirty="0" smtClean="0"/>
              <a:t>PE kit</a:t>
            </a:r>
          </a:p>
          <a:p>
            <a:pPr marL="571500" indent="-571500">
              <a:lnSpc>
                <a:spcPct val="150000"/>
              </a:lnSpc>
              <a:buFont typeface="Arial" panose="020B0604020202020204" pitchFamily="34" charset="0"/>
              <a:buChar char="•"/>
            </a:pPr>
            <a:r>
              <a:rPr lang="en-GB" sz="4400" dirty="0" smtClean="0"/>
              <a:t>Reading book</a:t>
            </a:r>
          </a:p>
          <a:p>
            <a:pPr marL="571500" indent="-571500">
              <a:lnSpc>
                <a:spcPct val="150000"/>
              </a:lnSpc>
              <a:buFont typeface="Arial" panose="020B0604020202020204" pitchFamily="34" charset="0"/>
              <a:buChar char="•"/>
            </a:pPr>
            <a:r>
              <a:rPr lang="en-GB" sz="4400" dirty="0" smtClean="0"/>
              <a:t>No </a:t>
            </a:r>
            <a:r>
              <a:rPr lang="en-GB" sz="4400" dirty="0"/>
              <a:t>pencil case needed</a:t>
            </a:r>
          </a:p>
          <a:p>
            <a:pPr marL="571500" indent="-571500">
              <a:buFont typeface="Arial" panose="020B0604020202020204" pitchFamily="34" charset="0"/>
              <a:buChar char="•"/>
            </a:pPr>
            <a:endParaRPr lang="en-GB" sz="4400" dirty="0" smtClean="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572677"/>
            <a:ext cx="1484313" cy="140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33" b="73787" l="0" r="100000"/>
                    </a14:imgEffect>
                  </a14:imgLayer>
                </a14:imgProps>
              </a:ext>
              <a:ext uri="{28A0092B-C50C-407E-A947-70E740481C1C}">
                <a14:useLocalDpi xmlns:a14="http://schemas.microsoft.com/office/drawing/2010/main" val="0"/>
              </a:ext>
            </a:extLst>
          </a:blip>
          <a:srcRect b="17970"/>
          <a:stretch/>
        </p:blipFill>
        <p:spPr bwMode="auto">
          <a:xfrm>
            <a:off x="3563888" y="2589793"/>
            <a:ext cx="1243102" cy="119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1896" y="4581128"/>
            <a:ext cx="690188"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C:\Users\Administrator\AppData\Local\Microsoft\Windows\Temporary Internet Files\Content.IE5\OO0H3TC1\pencilcase[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1435" y="5446044"/>
            <a:ext cx="1759805" cy="119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62991" y="5496286"/>
            <a:ext cx="1156692" cy="107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124" b="95955" l="14286" r="82976">
                        <a14:foregroundMark x1="19167" y1="13034" x2="19167" y2="13034"/>
                        <a14:foregroundMark x1="52024" y1="64045" x2="52024" y2="64045"/>
                        <a14:foregroundMark x1="19048" y1="13483" x2="52500" y2="64270"/>
                        <a14:foregroundMark x1="35595" y1="73258" x2="35595" y2="73258"/>
                        <a14:foregroundMark x1="80595" y1="24270" x2="80595" y2="24270"/>
                        <a14:foregroundMark x1="35833" y1="73258" x2="80476" y2="23371"/>
                        <a14:foregroundMark x1="76190" y1="19101" x2="76190" y2="19101"/>
                        <a14:foregroundMark x1="68690" y1="54831" x2="68690" y2="54831"/>
                        <a14:foregroundMark x1="76310" y1="18427" x2="58214" y2="47191"/>
                        <a14:foregroundMark x1="75119" y1="17303" x2="75119" y2="17303"/>
                        <a14:foregroundMark x1="75119" y1="17303" x2="67500" y2="30787"/>
                        <a14:foregroundMark x1="70357" y1="21573" x2="70357" y2="21573"/>
                        <a14:foregroundMark x1="70357" y1="21573" x2="70357" y2="21573"/>
                        <a14:foregroundMark x1="70357" y1="21573" x2="70357" y2="21573"/>
                        <a14:foregroundMark x1="74286" y1="16404" x2="74286" y2="16404"/>
                        <a14:foregroundMark x1="73214" y1="20000" x2="73214" y2="20000"/>
                        <a14:foregroundMark x1="73214" y1="20000" x2="73214" y2="20000"/>
                        <a14:foregroundMark x1="71905" y1="19101" x2="71905" y2="19101"/>
                        <a14:foregroundMark x1="34405" y1="57978" x2="34405" y2="57978"/>
                        <a14:foregroundMark x1="47619" y1="75955" x2="47619" y2="75955"/>
                        <a14:foregroundMark x1="35238" y1="50337" x2="35238" y2="50337"/>
                        <a14:foregroundMark x1="47738" y1="74831" x2="47738" y2="74831"/>
                        <a14:foregroundMark x1="35238" y1="50787" x2="47619" y2="74831"/>
                        <a14:foregroundMark x1="42262" y1="78652" x2="42262" y2="78652"/>
                        <a14:foregroundMark x1="63929" y1="59775" x2="63929" y2="59775"/>
                        <a14:foregroundMark x1="80595" y1="37753" x2="80595" y2="37753"/>
                        <a14:foregroundMark x1="78095" y1="46742" x2="78095" y2="46742"/>
                        <a14:foregroundMark x1="68095" y1="55056" x2="80476" y2="36180"/>
                      </a14:backgroundRemoval>
                    </a14:imgEffect>
                  </a14:imgLayer>
                </a14:imgProps>
              </a:ext>
              <a:ext uri="{28A0092B-C50C-407E-A947-70E740481C1C}">
                <a14:useLocalDpi xmlns:a14="http://schemas.microsoft.com/office/drawing/2010/main" val="0"/>
              </a:ext>
            </a:extLst>
          </a:blip>
          <a:srcRect l="16190" t="6204" r="16148" b="10078"/>
          <a:stretch/>
        </p:blipFill>
        <p:spPr bwMode="auto">
          <a:xfrm>
            <a:off x="2195736" y="3537071"/>
            <a:ext cx="1592822" cy="104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284947"/>
      </p:ext>
    </p:extLst>
  </p:cSld>
  <p:clrMapOvr>
    <a:masterClrMapping/>
  </p:clrMapOvr>
  <p:transition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additive="base">
                                        <p:cTn id="21" dur="500" fill="hold"/>
                                        <p:tgtEl>
                                          <p:spTgt spid="2053"/>
                                        </p:tgtEl>
                                        <p:attrNameLst>
                                          <p:attrName>ppt_x</p:attrName>
                                        </p:attrNameLst>
                                      </p:cBhvr>
                                      <p:tavLst>
                                        <p:tav tm="0">
                                          <p:val>
                                            <p:strVal val="#ppt_x"/>
                                          </p:val>
                                        </p:tav>
                                        <p:tav tm="100000">
                                          <p:val>
                                            <p:strVal val="#ppt_x"/>
                                          </p:val>
                                        </p:tav>
                                      </p:tavLst>
                                    </p:anim>
                                    <p:anim calcmode="lin" valueType="num">
                                      <p:cBhvr additive="base">
                                        <p:cTn id="2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additive="base">
                                        <p:cTn id="31" dur="500" fill="hold"/>
                                        <p:tgtEl>
                                          <p:spTgt spid="2051"/>
                                        </p:tgtEl>
                                        <p:attrNameLst>
                                          <p:attrName>ppt_x</p:attrName>
                                        </p:attrNameLst>
                                      </p:cBhvr>
                                      <p:tavLst>
                                        <p:tav tm="0">
                                          <p:val>
                                            <p:strVal val="#ppt_x"/>
                                          </p:val>
                                        </p:tav>
                                        <p:tav tm="100000">
                                          <p:val>
                                            <p:strVal val="#ppt_x"/>
                                          </p:val>
                                        </p:tav>
                                      </p:tavLst>
                                    </p:anim>
                                    <p:anim calcmode="lin" valueType="num">
                                      <p:cBhvr additive="base">
                                        <p:cTn id="3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additive="base">
                                        <p:cTn id="41" dur="500" fill="hold"/>
                                        <p:tgtEl>
                                          <p:spTgt spid="2052"/>
                                        </p:tgtEl>
                                        <p:attrNameLst>
                                          <p:attrName>ppt_x</p:attrName>
                                        </p:attrNameLst>
                                      </p:cBhvr>
                                      <p:tavLst>
                                        <p:tav tm="0">
                                          <p:val>
                                            <p:strVal val="#ppt_x"/>
                                          </p:val>
                                        </p:tav>
                                        <p:tav tm="100000">
                                          <p:val>
                                            <p:strVal val="#ppt_x"/>
                                          </p:val>
                                        </p:tav>
                                      </p:tavLst>
                                    </p:anim>
                                    <p:anim calcmode="lin" valueType="num">
                                      <p:cBhvr additive="base">
                                        <p:cTn id="42" dur="500" fill="hold"/>
                                        <p:tgtEl>
                                          <p:spTgt spid="205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smtClean="0">
                <a:latin typeface="Berlin Sans FB" panose="020E0602020502020306" pitchFamily="34" charset="0"/>
              </a:rPr>
              <a:t>The Mornings</a:t>
            </a:r>
            <a:endParaRPr lang="en-GB" b="1" dirty="0">
              <a:latin typeface="Berlin Sans FB" panose="020E0602020502020306" pitchFamily="34" charset="0"/>
            </a:endParaRPr>
          </a:p>
        </p:txBody>
      </p:sp>
      <p:sp>
        <p:nvSpPr>
          <p:cNvPr id="3" name="TextBox 2"/>
          <p:cNvSpPr txBox="1"/>
          <p:nvPr/>
        </p:nvSpPr>
        <p:spPr>
          <a:xfrm>
            <a:off x="457200" y="1988840"/>
            <a:ext cx="8229600" cy="3477875"/>
          </a:xfrm>
          <a:prstGeom prst="rect">
            <a:avLst/>
          </a:prstGeom>
          <a:noFill/>
        </p:spPr>
        <p:txBody>
          <a:bodyPr wrap="square" rtlCol="0">
            <a:spAutoFit/>
          </a:bodyPr>
          <a:lstStyle/>
          <a:p>
            <a:pPr marL="571500" indent="-571500">
              <a:buFont typeface="Arial" panose="020B0604020202020204" pitchFamily="34" charset="0"/>
              <a:buChar char="•"/>
            </a:pPr>
            <a:r>
              <a:rPr lang="en-GB" sz="4400" dirty="0" smtClean="0"/>
              <a:t>Gate is open at 8:40 am</a:t>
            </a:r>
          </a:p>
          <a:p>
            <a:pPr marL="571500" indent="-571500">
              <a:buFont typeface="Arial" panose="020B0604020202020204" pitchFamily="34" charset="0"/>
              <a:buChar char="•"/>
            </a:pPr>
            <a:r>
              <a:rPr lang="en-GB" sz="4400" dirty="0" smtClean="0"/>
              <a:t>Your child will start the day with quiet </a:t>
            </a:r>
            <a:r>
              <a:rPr lang="en-GB" sz="4400" dirty="0" smtClean="0"/>
              <a:t>reading / AR quizzing</a:t>
            </a:r>
            <a:endParaRPr lang="en-GB" sz="4400" dirty="0" smtClean="0"/>
          </a:p>
          <a:p>
            <a:pPr marL="571500" indent="-571500">
              <a:buFont typeface="Arial" panose="020B0604020202020204" pitchFamily="34" charset="0"/>
              <a:buChar char="•"/>
            </a:pPr>
            <a:r>
              <a:rPr lang="en-GB" sz="4400" dirty="0" smtClean="0"/>
              <a:t>Register is taken at 8:50 am</a:t>
            </a:r>
          </a:p>
          <a:p>
            <a:pPr marL="571500" indent="-571500">
              <a:buFont typeface="Arial" panose="020B0604020202020204" pitchFamily="34" charset="0"/>
              <a:buChar char="•"/>
            </a:pPr>
            <a:r>
              <a:rPr lang="en-GB" sz="4400" dirty="0" smtClean="0"/>
              <a:t>First lesson starts at 8:55am</a:t>
            </a:r>
            <a:endParaRPr lang="en-GB" sz="4400" dirty="0"/>
          </a:p>
        </p:txBody>
      </p:sp>
    </p:spTree>
    <p:extLst>
      <p:ext uri="{BB962C8B-B14F-4D97-AF65-F5344CB8AC3E}">
        <p14:creationId xmlns:p14="http://schemas.microsoft.com/office/powerpoint/2010/main" val="590469455"/>
      </p:ext>
    </p:extLst>
  </p:cSld>
  <p:clrMapOvr>
    <a:masterClrMapping/>
  </p:clrMapOvr>
  <p:transition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852612" y="1625600"/>
            <a:ext cx="6985000" cy="4608513"/>
          </a:xfrm>
        </p:spPr>
        <p:txBody>
          <a:bodyPr rtlCol="0">
            <a:normAutofit/>
          </a:bodyPr>
          <a:lstStyle/>
          <a:p>
            <a:pPr marL="0" indent="0" eaLnBrk="1" fontAlgn="auto" hangingPunct="1">
              <a:spcBef>
                <a:spcPts val="0"/>
              </a:spcBef>
              <a:spcAft>
                <a:spcPts val="0"/>
              </a:spcAft>
              <a:buFont typeface="Arial" charset="0"/>
              <a:buNone/>
              <a:defRPr/>
            </a:pPr>
            <a:r>
              <a:rPr lang="en-GB" altLang="en-US" dirty="0" smtClean="0">
                <a:solidFill>
                  <a:srgbClr val="002060"/>
                </a:solidFill>
              </a:rPr>
              <a:t>Games will take place outside.  Your child should bring in jogging bottoms for the colder months to stay warm.</a:t>
            </a:r>
            <a:endParaRPr lang="en-GB" altLang="en-US" sz="6000" dirty="0" smtClean="0">
              <a:solidFill>
                <a:srgbClr val="002060"/>
              </a:solidFill>
            </a:endParaRPr>
          </a:p>
          <a:p>
            <a:pPr marL="0" indent="0" eaLnBrk="1" fontAlgn="auto" hangingPunct="1">
              <a:spcBef>
                <a:spcPts val="0"/>
              </a:spcBef>
              <a:spcAft>
                <a:spcPts val="0"/>
              </a:spcAft>
              <a:buFont typeface="Arial" charset="0"/>
              <a:buNone/>
              <a:defRPr/>
            </a:pPr>
            <a:endParaRPr lang="en-GB" altLang="en-US" sz="5400" dirty="0">
              <a:solidFill>
                <a:srgbClr val="002060"/>
              </a:solidFill>
            </a:endParaRPr>
          </a:p>
          <a:p>
            <a:pPr marL="0" indent="0" eaLnBrk="1" fontAlgn="auto" hangingPunct="1">
              <a:spcBef>
                <a:spcPts val="0"/>
              </a:spcBef>
              <a:spcAft>
                <a:spcPts val="0"/>
              </a:spcAft>
              <a:buFont typeface="Arial" charset="0"/>
              <a:buNone/>
              <a:defRPr/>
            </a:pPr>
            <a:r>
              <a:rPr lang="en-GB" altLang="en-US" dirty="0" smtClean="0">
                <a:solidFill>
                  <a:srgbClr val="002060"/>
                </a:solidFill>
              </a:rPr>
              <a:t>PE is often indoors in the winter months, then outside for athletics in the summer.</a:t>
            </a:r>
          </a:p>
        </p:txBody>
      </p:sp>
      <p:sp>
        <p:nvSpPr>
          <p:cNvPr id="2" name="Rectangle 1"/>
          <p:cNvSpPr/>
          <p:nvPr/>
        </p:nvSpPr>
        <p:spPr>
          <a:xfrm>
            <a:off x="539750" y="333375"/>
            <a:ext cx="7848674" cy="923330"/>
          </a:xfrm>
          <a:prstGeom prst="rect">
            <a:avLst/>
          </a:prstGeom>
          <a:ln w="57150"/>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en-GB" altLang="en-US" sz="5400" dirty="0" smtClean="0">
                <a:solidFill>
                  <a:schemeClr val="tx1"/>
                </a:solidFill>
                <a:latin typeface="Berlin Sans FB Demi" pitchFamily="34" charset="0"/>
              </a:rPr>
              <a:t>PE</a:t>
            </a:r>
            <a:endParaRPr lang="en-GB" sz="5400" dirty="0">
              <a:solidFill>
                <a:schemeClr val="tx1"/>
              </a:solidFill>
            </a:endParaRPr>
          </a:p>
        </p:txBody>
      </p:sp>
      <p:pic>
        <p:nvPicPr>
          <p:cNvPr id="31749" name="Picture 7"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19" y="3573016"/>
            <a:ext cx="15763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Image result for hockey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625600"/>
            <a:ext cx="15525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4135078480"/>
              </p:ext>
            </p:extLst>
          </p:nvPr>
        </p:nvGraphicFramePr>
        <p:xfrm>
          <a:off x="780844" y="5322848"/>
          <a:ext cx="8056768" cy="1280160"/>
        </p:xfrm>
        <a:graphic>
          <a:graphicData uri="http://schemas.openxmlformats.org/drawingml/2006/table">
            <a:tbl>
              <a:tblPr firstRow="1" bandRow="1">
                <a:tableStyleId>{5C22544A-7EE6-4342-B048-85BDC9FD1C3A}</a:tableStyleId>
              </a:tblPr>
              <a:tblGrid>
                <a:gridCol w="4028384">
                  <a:extLst>
                    <a:ext uri="{9D8B030D-6E8A-4147-A177-3AD203B41FA5}">
                      <a16:colId xmlns:a16="http://schemas.microsoft.com/office/drawing/2014/main" val="3922408309"/>
                    </a:ext>
                  </a:extLst>
                </a:gridCol>
                <a:gridCol w="4028384">
                  <a:extLst>
                    <a:ext uri="{9D8B030D-6E8A-4147-A177-3AD203B41FA5}">
                      <a16:colId xmlns:a16="http://schemas.microsoft.com/office/drawing/2014/main" val="1542955359"/>
                    </a:ext>
                  </a:extLst>
                </a:gridCol>
              </a:tblGrid>
              <a:tr h="370840">
                <a:tc>
                  <a:txBody>
                    <a:bodyPr/>
                    <a:lstStyle/>
                    <a:p>
                      <a:pPr algn="ctr"/>
                      <a:r>
                        <a:rPr lang="en-GB" sz="4000" dirty="0" smtClean="0">
                          <a:latin typeface="Berlin Sans FB" panose="020E0602020502020306" pitchFamily="34" charset="0"/>
                        </a:rPr>
                        <a:t>Outside</a:t>
                      </a:r>
                      <a:endParaRPr lang="en-GB" sz="4000" dirty="0">
                        <a:latin typeface="Berlin Sans FB" panose="020E0602020502020306"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dirty="0" smtClean="0">
                          <a:latin typeface="Berlin Sans FB" panose="020E0602020502020306" pitchFamily="34" charset="0"/>
                        </a:rPr>
                        <a:t>Inside</a:t>
                      </a:r>
                      <a:endParaRPr lang="en-GB" sz="4000" dirty="0">
                        <a:latin typeface="Berlin Sans FB" panose="020E0602020502020306"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5441702"/>
                  </a:ext>
                </a:extLst>
              </a:tr>
              <a:tr h="370840">
                <a:tc>
                  <a:txBody>
                    <a:bodyPr/>
                    <a:lstStyle/>
                    <a:p>
                      <a:pPr algn="ctr"/>
                      <a:r>
                        <a:rPr lang="en-GB" sz="3200" dirty="0" smtClean="0">
                          <a:latin typeface="Berlin Sans FB" panose="020E0602020502020306" pitchFamily="34" charset="0"/>
                        </a:rPr>
                        <a:t>Tuesday</a:t>
                      </a:r>
                      <a:endParaRPr lang="en-GB" sz="3200" dirty="0">
                        <a:latin typeface="Berlin Sans FB" panose="020E0602020502020306"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dirty="0" smtClean="0">
                          <a:latin typeface="Berlin Sans FB" panose="020E0602020502020306" pitchFamily="34" charset="0"/>
                        </a:rPr>
                        <a:t>Thursday</a:t>
                      </a:r>
                      <a:endParaRPr lang="en-GB" sz="3200" dirty="0">
                        <a:latin typeface="Berlin Sans FB" panose="020E0602020502020306"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9329903"/>
                  </a:ext>
                </a:extLst>
              </a:tr>
            </a:tbl>
          </a:graphicData>
        </a:graphic>
      </p:graphicFrame>
    </p:spTree>
  </p:cSld>
  <p:clrMapOvr>
    <a:masterClrMapping/>
  </p:clrMapOvr>
  <p:transition advClick="0" advTm="2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sz="6000" b="1" dirty="0" smtClean="0">
                <a:latin typeface="Berlin Sans FB" panose="020E0602020502020306" pitchFamily="34" charset="0"/>
              </a:rPr>
              <a:t>School Uniform</a:t>
            </a:r>
            <a:endParaRPr lang="en-GB" sz="6000" b="1" dirty="0">
              <a:latin typeface="Berlin Sans FB" panose="020E0602020502020306" pitchFamily="34" charset="0"/>
            </a:endParaRPr>
          </a:p>
        </p:txBody>
      </p:sp>
      <p:sp>
        <p:nvSpPr>
          <p:cNvPr id="3" name="Rectangle 2"/>
          <p:cNvSpPr/>
          <p:nvPr/>
        </p:nvSpPr>
        <p:spPr>
          <a:xfrm>
            <a:off x="179512" y="1628800"/>
            <a:ext cx="8784976" cy="4832092"/>
          </a:xfrm>
          <a:prstGeom prst="rect">
            <a:avLst/>
          </a:prstGeom>
        </p:spPr>
        <p:txBody>
          <a:bodyPr wrap="square">
            <a:spAutoFit/>
          </a:bodyPr>
          <a:lstStyle/>
          <a:p>
            <a:pPr marL="342900" indent="-342900">
              <a:buFont typeface="Arial" panose="020B0604020202020204" pitchFamily="34" charset="0"/>
              <a:buChar char="•"/>
            </a:pPr>
            <a:r>
              <a:rPr lang="en-GB" sz="2800" dirty="0"/>
              <a:t>All </a:t>
            </a:r>
            <a:r>
              <a:rPr lang="en-GB" sz="2800" dirty="0" smtClean="0"/>
              <a:t>children wear </a:t>
            </a:r>
            <a:r>
              <a:rPr lang="en-GB" sz="2800" dirty="0"/>
              <a:t>green sweatshirts embroidered with the school logo.  </a:t>
            </a:r>
            <a:endParaRPr lang="en-GB" sz="2800" dirty="0" smtClean="0"/>
          </a:p>
          <a:p>
            <a:pPr marL="342900" indent="-342900">
              <a:buFont typeface="Arial" panose="020B0604020202020204" pitchFamily="34" charset="0"/>
              <a:buChar char="•"/>
            </a:pPr>
            <a:r>
              <a:rPr lang="en-GB" sz="2800" dirty="0" smtClean="0"/>
              <a:t>Trainers should not be worn to school (PE lessons and break times)</a:t>
            </a:r>
          </a:p>
          <a:p>
            <a:pPr marL="342900" indent="-342900">
              <a:buFont typeface="Arial" panose="020B0604020202020204" pitchFamily="34" charset="0"/>
              <a:buChar char="•"/>
            </a:pPr>
            <a:r>
              <a:rPr lang="en-GB" sz="2800" dirty="0" smtClean="0"/>
              <a:t>No summer </a:t>
            </a:r>
            <a:r>
              <a:rPr lang="en-GB" sz="2800" dirty="0"/>
              <a:t>sling back open toed </a:t>
            </a:r>
            <a:r>
              <a:rPr lang="en-GB" sz="2800" dirty="0" smtClean="0"/>
              <a:t>sandals </a:t>
            </a:r>
          </a:p>
          <a:p>
            <a:pPr marL="342900" indent="-342900">
              <a:buFont typeface="Arial" panose="020B0604020202020204" pitchFamily="34" charset="0"/>
              <a:buChar char="•"/>
            </a:pPr>
            <a:r>
              <a:rPr lang="en-GB" sz="2800" dirty="0" smtClean="0"/>
              <a:t>No </a:t>
            </a:r>
            <a:r>
              <a:rPr lang="en-GB" sz="2800" dirty="0"/>
              <a:t>shoes with heels more than 1” or 2cm are permitted. </a:t>
            </a:r>
            <a:endParaRPr lang="en-GB" sz="2800" dirty="0" smtClean="0"/>
          </a:p>
          <a:p>
            <a:pPr marL="342900" indent="-342900">
              <a:buFont typeface="Arial" panose="020B0604020202020204" pitchFamily="34" charset="0"/>
              <a:buChar char="•"/>
            </a:pPr>
            <a:r>
              <a:rPr lang="en-GB" sz="2800" dirty="0" smtClean="0"/>
              <a:t>Winter </a:t>
            </a:r>
            <a:r>
              <a:rPr lang="en-GB" sz="2800" dirty="0"/>
              <a:t>shoes should be black.  </a:t>
            </a:r>
            <a:r>
              <a:rPr lang="en-GB" sz="2800" dirty="0" smtClean="0"/>
              <a:t>No boots. </a:t>
            </a:r>
          </a:p>
          <a:p>
            <a:pPr marL="342900" indent="-342900">
              <a:buFont typeface="Arial" panose="020B0604020202020204" pitchFamily="34" charset="0"/>
              <a:buChar char="•"/>
            </a:pPr>
            <a:r>
              <a:rPr lang="en-GB" sz="2800" dirty="0" smtClean="0"/>
              <a:t>Anoraks </a:t>
            </a:r>
            <a:r>
              <a:rPr lang="en-GB" sz="2800" dirty="0"/>
              <a:t>are recommended in wet weather. </a:t>
            </a:r>
            <a:endParaRPr lang="en-GB" sz="2800" dirty="0" smtClean="0"/>
          </a:p>
          <a:p>
            <a:pPr marL="342900" indent="-342900">
              <a:buFont typeface="Arial" panose="020B0604020202020204" pitchFamily="34" charset="0"/>
              <a:buChar char="•"/>
            </a:pPr>
            <a:r>
              <a:rPr lang="en-GB" sz="2800" dirty="0" smtClean="0"/>
              <a:t>Sweatshirts</a:t>
            </a:r>
            <a:r>
              <a:rPr lang="en-GB" sz="2800" dirty="0"/>
              <a:t>, polo shirts and T-shirts with the school logo may be purchased from the school. </a:t>
            </a:r>
            <a:endParaRPr lang="en-GB" sz="2800" dirty="0" smtClean="0"/>
          </a:p>
          <a:p>
            <a:pPr marL="342900" indent="-342900">
              <a:buFont typeface="Arial" panose="020B0604020202020204" pitchFamily="34" charset="0"/>
              <a:buChar char="•"/>
            </a:pPr>
            <a:r>
              <a:rPr lang="en-GB" sz="2800" dirty="0" smtClean="0"/>
              <a:t>Long hair to be tied back</a:t>
            </a:r>
            <a:endParaRPr lang="en-GB" sz="2800" dirty="0"/>
          </a:p>
        </p:txBody>
      </p:sp>
    </p:spTree>
    <p:extLst>
      <p:ext uri="{BB962C8B-B14F-4D97-AF65-F5344CB8AC3E}">
        <p14:creationId xmlns:p14="http://schemas.microsoft.com/office/powerpoint/2010/main" val="3083820178"/>
      </p:ext>
    </p:extLst>
  </p:cSld>
  <p:clrMapOvr>
    <a:masterClrMapping/>
  </p:clrMapOvr>
  <p:transition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lstStyle/>
          <a:p>
            <a:pPr eaLnBrk="1" hangingPunct="1"/>
            <a:r>
              <a:rPr lang="en-GB" altLang="en-US" b="1" dirty="0" smtClean="0">
                <a:latin typeface="Berlin Sans FB" panose="020E0602020502020306" pitchFamily="34" charset="0"/>
              </a:rPr>
              <a:t>Sending things in to school</a:t>
            </a:r>
          </a:p>
        </p:txBody>
      </p:sp>
      <p:sp>
        <p:nvSpPr>
          <p:cNvPr id="7171" name="Rectangle 3">
            <a:extLst>
              <a:ext uri="{FF2B5EF4-FFF2-40B4-BE49-F238E27FC236}">
                <a16:creationId xmlns:a16="http://schemas.microsoft.com/office/drawing/2014/main" id="{77CE3298-1380-431A-91CB-B85F167E6A4C}"/>
              </a:ext>
            </a:extLst>
          </p:cNvPr>
          <p:cNvSpPr>
            <a:spLocks noGrp="1" noChangeArrowheads="1"/>
          </p:cNvSpPr>
          <p:nvPr>
            <p:ph type="body" idx="1"/>
          </p:nvPr>
        </p:nvSpPr>
        <p:spPr>
          <a:xfrm>
            <a:off x="457200" y="1600200"/>
            <a:ext cx="8363272" cy="4525963"/>
          </a:xfrm>
        </p:spPr>
        <p:txBody>
          <a:bodyPr/>
          <a:lstStyle/>
          <a:p>
            <a:pPr eaLnBrk="1" hangingPunct="1">
              <a:defRPr/>
            </a:pPr>
            <a:r>
              <a:rPr lang="en-GB" altLang="en-US" dirty="0"/>
              <a:t>Trip money – in a labelled envelope.</a:t>
            </a:r>
          </a:p>
          <a:p>
            <a:pPr marL="0" indent="0" eaLnBrk="1" hangingPunct="1">
              <a:buFont typeface="Wingdings" panose="05000000000000000000" pitchFamily="2" charset="2"/>
              <a:buNone/>
              <a:defRPr/>
            </a:pPr>
            <a:endParaRPr lang="en-GB" altLang="en-US" dirty="0"/>
          </a:p>
          <a:p>
            <a:pPr eaLnBrk="1" hangingPunct="1">
              <a:defRPr/>
            </a:pPr>
            <a:r>
              <a:rPr lang="en-GB" altLang="en-US" dirty="0"/>
              <a:t>Birthdays – Sweets or cakes must be in individual packets. No homemade cakes please. These will be given out at the end of the day.</a:t>
            </a:r>
          </a:p>
        </p:txBody>
      </p:sp>
      <p:pic>
        <p:nvPicPr>
          <p:cNvPr id="2" name="Picture 1"/>
          <p:cNvPicPr>
            <a:picLocks noChangeAspect="1"/>
          </p:cNvPicPr>
          <p:nvPr/>
        </p:nvPicPr>
        <p:blipFill rotWithShape="1">
          <a:blip r:embed="rId3"/>
          <a:srcRect l="3278" t="5936" r="4958" b="14055"/>
          <a:stretch/>
        </p:blipFill>
        <p:spPr>
          <a:xfrm>
            <a:off x="5638550" y="4293095"/>
            <a:ext cx="2821881" cy="2015629"/>
          </a:xfrm>
          <a:prstGeom prst="rect">
            <a:avLst/>
          </a:prstGeom>
        </p:spPr>
      </p:pic>
    </p:spTree>
    <p:extLst>
      <p:ext uri="{BB962C8B-B14F-4D97-AF65-F5344CB8AC3E}">
        <p14:creationId xmlns:p14="http://schemas.microsoft.com/office/powerpoint/2010/main" val="3751978478"/>
      </p:ext>
    </p:extLst>
  </p:cSld>
  <p:clrMapOvr>
    <a:masterClrMapping/>
  </p:clrMapOvr>
  <p:transition advTm="5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lstStyle/>
          <a:p>
            <a:pPr eaLnBrk="1" hangingPunct="1"/>
            <a:r>
              <a:rPr lang="en-GB" altLang="en-US" sz="5400" b="1" dirty="0" smtClean="0">
                <a:latin typeface="Berlin Sans FB" panose="020E0602020502020306" pitchFamily="34" charset="0"/>
              </a:rPr>
              <a:t>Keeping in touch</a:t>
            </a:r>
          </a:p>
        </p:txBody>
      </p:sp>
      <p:sp>
        <p:nvSpPr>
          <p:cNvPr id="15363" name="Rectangle 3"/>
          <p:cNvSpPr>
            <a:spLocks noGrp="1" noChangeArrowheads="1"/>
          </p:cNvSpPr>
          <p:nvPr>
            <p:ph type="body" idx="1"/>
          </p:nvPr>
        </p:nvSpPr>
        <p:spPr/>
        <p:txBody>
          <a:bodyPr/>
          <a:lstStyle/>
          <a:p>
            <a:pPr eaLnBrk="1" hangingPunct="1"/>
            <a:r>
              <a:rPr lang="en-GB" altLang="en-US" dirty="0" smtClean="0"/>
              <a:t>Messages</a:t>
            </a:r>
          </a:p>
          <a:p>
            <a:pPr eaLnBrk="1" hangingPunct="1"/>
            <a:r>
              <a:rPr lang="en-GB" altLang="en-US" dirty="0" smtClean="0"/>
              <a:t>Medical forms – must be completed </a:t>
            </a:r>
          </a:p>
          <a:p>
            <a:pPr eaLnBrk="1" hangingPunct="1"/>
            <a:r>
              <a:rPr lang="en-GB" altLang="en-US" dirty="0" smtClean="0"/>
              <a:t>Contacts – has the office got current numbers? </a:t>
            </a:r>
          </a:p>
        </p:txBody>
      </p:sp>
      <p:pic>
        <p:nvPicPr>
          <p:cNvPr id="15364" name="Picture 5" descr="di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664" y="4005064"/>
            <a:ext cx="2736304" cy="255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911777"/>
      </p:ext>
    </p:extLst>
  </p:cSld>
  <p:clrMapOvr>
    <a:masterClrMapping/>
  </p:clrMapOvr>
  <p:transition advTm="5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5576" y="1700808"/>
            <a:ext cx="7620000" cy="2857500"/>
          </a:xfrm>
          <a:prstGeom prst="rect">
            <a:avLst/>
          </a:prstGeom>
        </p:spPr>
      </p:pic>
    </p:spTree>
    <p:extLst>
      <p:ext uri="{BB962C8B-B14F-4D97-AF65-F5344CB8AC3E}">
        <p14:creationId xmlns:p14="http://schemas.microsoft.com/office/powerpoint/2010/main" val="3385706291"/>
      </p:ext>
    </p:extLst>
  </p:cSld>
  <p:clrMapOvr>
    <a:masterClrMapping/>
  </p:clrMapOvr>
  <p:transition advTm="5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5647" y="692696"/>
            <a:ext cx="8229600" cy="1143000"/>
          </a:xfrm>
        </p:spPr>
        <p:style>
          <a:lnRef idx="2">
            <a:schemeClr val="accent2"/>
          </a:lnRef>
          <a:fillRef idx="1">
            <a:schemeClr val="lt1"/>
          </a:fillRef>
          <a:effectRef idx="0">
            <a:schemeClr val="accent2"/>
          </a:effectRef>
          <a:fontRef idx="minor">
            <a:schemeClr val="dk1"/>
          </a:fontRef>
        </p:style>
        <p:txBody>
          <a:bodyPr/>
          <a:lstStyle/>
          <a:p>
            <a:r>
              <a:rPr lang="en-GB" altLang="en-US" sz="6000" dirty="0" smtClean="0">
                <a:latin typeface="Berlin Sans FB" pitchFamily="34" charset="0"/>
              </a:rPr>
              <a:t>Welcome to Holly Class</a:t>
            </a:r>
          </a:p>
        </p:txBody>
      </p:sp>
      <p:sp>
        <p:nvSpPr>
          <p:cNvPr id="4" name="TextBox 3"/>
          <p:cNvSpPr txBox="1"/>
          <p:nvPr/>
        </p:nvSpPr>
        <p:spPr>
          <a:xfrm>
            <a:off x="458238" y="1988840"/>
            <a:ext cx="8229600" cy="3539430"/>
          </a:xfrm>
          <a:prstGeom prst="rect">
            <a:avLst/>
          </a:prstGeom>
          <a:noFill/>
        </p:spPr>
        <p:txBody>
          <a:bodyPr wrap="square" rtlCol="0">
            <a:spAutoFit/>
          </a:bodyPr>
          <a:lstStyle/>
          <a:p>
            <a:pPr algn="ctr"/>
            <a:endParaRPr lang="en-GB" sz="3200" b="1" dirty="0" smtClean="0"/>
          </a:p>
          <a:p>
            <a:pPr algn="ctr"/>
            <a:endParaRPr lang="en-GB" sz="3200" b="1" dirty="0" smtClean="0"/>
          </a:p>
          <a:p>
            <a:pPr algn="ctr"/>
            <a:r>
              <a:rPr lang="en-GB" sz="3200" b="1" dirty="0" smtClean="0"/>
              <a:t>Class Teacher </a:t>
            </a:r>
            <a:r>
              <a:rPr lang="en-GB" sz="3200" dirty="0" smtClean="0"/>
              <a:t>– Mrs Wellby</a:t>
            </a:r>
          </a:p>
          <a:p>
            <a:pPr algn="ctr"/>
            <a:r>
              <a:rPr lang="en-GB" sz="3200" b="1" dirty="0" smtClean="0"/>
              <a:t>Teaching Assistant </a:t>
            </a:r>
            <a:r>
              <a:rPr lang="en-GB" sz="3200" dirty="0" smtClean="0"/>
              <a:t>– Mrs </a:t>
            </a:r>
            <a:r>
              <a:rPr lang="en-GB" sz="3200" dirty="0" smtClean="0"/>
              <a:t>Sheikh, Ms Lyle</a:t>
            </a:r>
            <a:endParaRPr lang="en-GB" sz="3200" dirty="0" smtClean="0"/>
          </a:p>
          <a:p>
            <a:pPr algn="ctr"/>
            <a:endParaRPr lang="en-GB" sz="3200" dirty="0"/>
          </a:p>
          <a:p>
            <a:pPr algn="ctr"/>
            <a:r>
              <a:rPr lang="en-GB" sz="3200" dirty="0" smtClean="0"/>
              <a:t>The children will also be taught by Miss </a:t>
            </a:r>
            <a:r>
              <a:rPr lang="en-GB" sz="3200" dirty="0" err="1" smtClean="0"/>
              <a:t>Filfil</a:t>
            </a:r>
            <a:r>
              <a:rPr lang="en-GB" sz="3200" dirty="0" smtClean="0"/>
              <a:t> on a Monday morning and all day Friday</a:t>
            </a:r>
            <a:endParaRPr lang="en-GB" sz="3200" dirty="0"/>
          </a:p>
        </p:txBody>
      </p:sp>
    </p:spTree>
  </p:cSld>
  <p:clrMapOvr>
    <a:masterClrMapping/>
  </p:clrMapOvr>
  <mc:AlternateContent xmlns:mc="http://schemas.openxmlformats.org/markup-compatibility/2006" xmlns:p14="http://schemas.microsoft.com/office/powerpoint/2010/main">
    <mc:Choice Requires="p14">
      <p:transition p14:dur="10" advTm="0">
        <p:wipe/>
      </p:transition>
    </mc:Choice>
    <mc:Fallback xmlns="">
      <p:transition advTm="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23850" y="2276475"/>
            <a:ext cx="8516938" cy="4413250"/>
          </a:xfrm>
        </p:spPr>
        <p:txBody>
          <a:bodyPr/>
          <a:lstStyle/>
          <a:p>
            <a:pPr marL="0" indent="0" algn="ctr" eaLnBrk="1" hangingPunct="1">
              <a:buFont typeface="Arial" charset="0"/>
              <a:buNone/>
            </a:pPr>
            <a:r>
              <a:rPr lang="en-GB" altLang="en-US" sz="3600" dirty="0" smtClean="0">
                <a:solidFill>
                  <a:srgbClr val="002060"/>
                </a:solidFill>
                <a:latin typeface="Berlin Sans FB Demi" pitchFamily="34" charset="0"/>
              </a:rPr>
              <a:t>English teaching encompasses:</a:t>
            </a:r>
          </a:p>
          <a:p>
            <a:pPr marL="0" indent="0" algn="ctr" eaLnBrk="1" hangingPunct="1">
              <a:buFont typeface="Arial" charset="0"/>
              <a:buNone/>
            </a:pPr>
            <a:endParaRPr lang="en-GB" altLang="en-US" sz="1100" dirty="0" smtClean="0">
              <a:solidFill>
                <a:srgbClr val="002060"/>
              </a:solidFill>
              <a:latin typeface="Berlin Sans FB Demi" pitchFamily="34" charset="0"/>
            </a:endParaRPr>
          </a:p>
          <a:p>
            <a:pPr marL="0" indent="0" algn="ctr" eaLnBrk="1" hangingPunct="1">
              <a:buFont typeface="Arial" charset="0"/>
              <a:buNone/>
            </a:pPr>
            <a:r>
              <a:rPr lang="en-GB" altLang="en-US" sz="3600" dirty="0" smtClean="0">
                <a:solidFill>
                  <a:srgbClr val="002060"/>
                </a:solidFill>
                <a:latin typeface="Berlin Sans FB Demi" pitchFamily="34" charset="0"/>
              </a:rPr>
              <a:t>Shared Reading</a:t>
            </a:r>
          </a:p>
          <a:p>
            <a:pPr marL="0" indent="0" algn="ctr" eaLnBrk="1" hangingPunct="1">
              <a:buFont typeface="Arial" charset="0"/>
              <a:buNone/>
            </a:pPr>
            <a:r>
              <a:rPr lang="en-GB" altLang="en-US" sz="3600" dirty="0" smtClean="0">
                <a:solidFill>
                  <a:srgbClr val="002060"/>
                </a:solidFill>
                <a:latin typeface="Berlin Sans FB Demi" pitchFamily="34" charset="0"/>
              </a:rPr>
              <a:t>Writing</a:t>
            </a:r>
          </a:p>
          <a:p>
            <a:pPr marL="0" indent="0" algn="ctr" eaLnBrk="1" hangingPunct="1">
              <a:buFont typeface="Arial" charset="0"/>
              <a:buNone/>
            </a:pPr>
            <a:r>
              <a:rPr lang="en-GB" altLang="en-US" sz="3600" dirty="0" smtClean="0">
                <a:solidFill>
                  <a:srgbClr val="002060"/>
                </a:solidFill>
                <a:latin typeface="Berlin Sans FB Demi" pitchFamily="34" charset="0"/>
              </a:rPr>
              <a:t>Handwriting</a:t>
            </a:r>
          </a:p>
          <a:p>
            <a:pPr marL="0" indent="0" algn="ctr" eaLnBrk="1" hangingPunct="1">
              <a:buFont typeface="Arial" charset="0"/>
              <a:buNone/>
            </a:pPr>
            <a:r>
              <a:rPr lang="en-GB" altLang="en-US" sz="3600" dirty="0" smtClean="0">
                <a:solidFill>
                  <a:srgbClr val="002060"/>
                </a:solidFill>
                <a:latin typeface="Berlin Sans FB Demi" pitchFamily="34" charset="0"/>
              </a:rPr>
              <a:t>Spelling</a:t>
            </a:r>
          </a:p>
          <a:p>
            <a:pPr marL="0" indent="0" algn="ctr" eaLnBrk="1" hangingPunct="1">
              <a:buFont typeface="Arial" charset="0"/>
              <a:buNone/>
            </a:pPr>
            <a:r>
              <a:rPr lang="en-GB" altLang="en-US" sz="3600" dirty="0" smtClean="0">
                <a:solidFill>
                  <a:srgbClr val="002060"/>
                </a:solidFill>
                <a:latin typeface="Berlin Sans FB Demi" pitchFamily="34" charset="0"/>
              </a:rPr>
              <a:t>Grammar and Punctuation</a:t>
            </a:r>
          </a:p>
        </p:txBody>
      </p:sp>
      <p:sp>
        <p:nvSpPr>
          <p:cNvPr id="2" name="Rectangle 1"/>
          <p:cNvSpPr/>
          <p:nvPr/>
        </p:nvSpPr>
        <p:spPr>
          <a:xfrm>
            <a:off x="3059113" y="404813"/>
            <a:ext cx="5113337" cy="1446212"/>
          </a:xfrm>
          <a:prstGeom prst="rect">
            <a:avLst/>
          </a:prstGeom>
          <a:ln w="57150"/>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en-GB" altLang="en-US" sz="8800" dirty="0">
                <a:solidFill>
                  <a:schemeClr val="bg2">
                    <a:lumMod val="10000"/>
                  </a:schemeClr>
                </a:solidFill>
                <a:latin typeface="Berlin Sans FB Demi" pitchFamily="34" charset="0"/>
              </a:rPr>
              <a:t>English</a:t>
            </a:r>
            <a:endParaRPr lang="en-GB" sz="8800" dirty="0"/>
          </a:p>
        </p:txBody>
      </p:sp>
      <p:pic>
        <p:nvPicPr>
          <p:cNvPr id="24580" name="Picture 5" descr="C:\Users\cwellby\AppData\Local\Microsoft\Windows\Temporary Internet Files\Content.IE5\9J0V5SRS\hug-club-clip-art-5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8438"/>
            <a:ext cx="2322513"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C:\Users\user\AppData\Local\Microsoft\Windows\INetCache\IE\L8VV6ZLH\Read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501008"/>
            <a:ext cx="2088232" cy="198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Clipart children writing, Clipart children writing Transpare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7" y="3067050"/>
            <a:ext cx="2128837"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60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846" y="548680"/>
            <a:ext cx="8229600" cy="1143000"/>
          </a:xfrm>
        </p:spPr>
        <p:style>
          <a:lnRef idx="2">
            <a:schemeClr val="accent2"/>
          </a:lnRef>
          <a:fillRef idx="1">
            <a:schemeClr val="lt1"/>
          </a:fillRef>
          <a:effectRef idx="0">
            <a:schemeClr val="accent2"/>
          </a:effectRef>
          <a:fontRef idx="minor">
            <a:schemeClr val="dk1"/>
          </a:fontRef>
        </p:style>
        <p:txBody>
          <a:bodyPr/>
          <a:lstStyle/>
          <a:p>
            <a:r>
              <a:rPr lang="en-GB" sz="5400" b="1" dirty="0" smtClean="0">
                <a:latin typeface="Berlin Sans FB" panose="020E0602020502020306" pitchFamily="34" charset="0"/>
              </a:rPr>
              <a:t>        Reading</a:t>
            </a:r>
            <a:endParaRPr lang="en-GB" sz="5400" b="1" dirty="0">
              <a:latin typeface="Berlin Sans FB" panose="020E0602020502020306" pitchFamily="34" charset="0"/>
            </a:endParaRPr>
          </a:p>
        </p:txBody>
      </p:sp>
      <p:sp>
        <p:nvSpPr>
          <p:cNvPr id="3" name="Rectangle 2"/>
          <p:cNvSpPr/>
          <p:nvPr/>
        </p:nvSpPr>
        <p:spPr>
          <a:xfrm>
            <a:off x="426846" y="2348880"/>
            <a:ext cx="8229600" cy="3046988"/>
          </a:xfrm>
          <a:prstGeom prst="rect">
            <a:avLst/>
          </a:prstGeom>
        </p:spPr>
        <p:txBody>
          <a:bodyPr wrap="square">
            <a:spAutoFit/>
          </a:bodyPr>
          <a:lstStyle/>
          <a:p>
            <a:pPr marL="285750" indent="-285750">
              <a:buFont typeface="Arial" panose="020B0604020202020204" pitchFamily="34" charset="0"/>
              <a:buChar char="•"/>
            </a:pPr>
            <a:r>
              <a:rPr lang="en-GB" altLang="en-US" sz="2400" dirty="0" smtClean="0"/>
              <a:t>Star Assessment – assesses children’s </a:t>
            </a:r>
            <a:r>
              <a:rPr lang="en-GB" altLang="en-US" sz="2400" dirty="0"/>
              <a:t>levels in reading</a:t>
            </a:r>
          </a:p>
          <a:p>
            <a:pPr marL="285750" indent="-285750">
              <a:buFont typeface="Arial" panose="020B0604020202020204" pitchFamily="34" charset="0"/>
              <a:buChar char="•"/>
            </a:pPr>
            <a:r>
              <a:rPr lang="en-GB" altLang="en-US" sz="2400" dirty="0"/>
              <a:t>Children read books of suitable ability and </a:t>
            </a:r>
            <a:r>
              <a:rPr lang="en-GB" altLang="en-US" sz="2400" dirty="0" smtClean="0"/>
              <a:t>interest</a:t>
            </a:r>
            <a:endParaRPr lang="en-GB" altLang="en-US" sz="2400" dirty="0"/>
          </a:p>
          <a:p>
            <a:pPr marL="285750" indent="-285750">
              <a:buFont typeface="Arial" panose="020B0604020202020204" pitchFamily="34" charset="0"/>
              <a:buChar char="•"/>
            </a:pPr>
            <a:r>
              <a:rPr lang="en-GB" altLang="en-US" sz="2400" dirty="0"/>
              <a:t>Once the book is read, children will complete a quiz on that specific book </a:t>
            </a:r>
          </a:p>
          <a:p>
            <a:pPr marL="285750" indent="-285750">
              <a:buFont typeface="Arial" panose="020B0604020202020204" pitchFamily="34" charset="0"/>
              <a:buChar char="•"/>
            </a:pPr>
            <a:r>
              <a:rPr lang="en-GB" altLang="en-US" sz="2400" dirty="0" smtClean="0"/>
              <a:t>Experts state that children who read </a:t>
            </a:r>
            <a:r>
              <a:rPr lang="en-GB" altLang="en-US" sz="2400" b="1" u="sng" dirty="0" smtClean="0"/>
              <a:t>at least </a:t>
            </a:r>
            <a:r>
              <a:rPr lang="en-GB" altLang="en-US" sz="2400" dirty="0" smtClean="0"/>
              <a:t>20 minutes per day and have a 90% comprehension rate (on their quizzes), will make accelerated progress in reading</a:t>
            </a:r>
          </a:p>
          <a:p>
            <a:pPr marL="285750" indent="-285750">
              <a:buFont typeface="Arial" panose="020B0604020202020204" pitchFamily="34" charset="0"/>
              <a:buChar char="•"/>
            </a:pPr>
            <a:r>
              <a:rPr lang="en-GB" altLang="en-US" sz="2400" dirty="0" smtClean="0"/>
              <a:t>The </a:t>
            </a:r>
            <a:r>
              <a:rPr lang="en-GB" altLang="en-US" sz="2400" dirty="0"/>
              <a:t>more that children read, the more progress they will </a:t>
            </a:r>
            <a:r>
              <a:rPr lang="en-GB" altLang="en-US" sz="2400" dirty="0" smtClean="0"/>
              <a:t>make</a:t>
            </a:r>
            <a:endParaRPr lang="en-GB" altLang="en-US" sz="2400" dirty="0"/>
          </a:p>
        </p:txBody>
      </p:sp>
      <p:pic>
        <p:nvPicPr>
          <p:cNvPr id="1026" name="Picture 2" descr="kids-reading-book-clipart-reading-center-clip-art - St. Helen Catholic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2691384" cy="180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70515"/>
      </p:ext>
    </p:extLst>
  </p:cSld>
  <p:clrMapOvr>
    <a:masterClrMapping/>
  </p:clrMapOvr>
  <p:transition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457200" y="274638"/>
            <a:ext cx="8229600" cy="850106"/>
          </a:xfrm>
        </p:spPr>
        <p:style>
          <a:lnRef idx="2">
            <a:schemeClr val="accent2"/>
          </a:lnRef>
          <a:fillRef idx="1">
            <a:schemeClr val="lt1"/>
          </a:fillRef>
          <a:effectRef idx="0">
            <a:schemeClr val="accent2"/>
          </a:effectRef>
          <a:fontRef idx="minor">
            <a:schemeClr val="dk1"/>
          </a:fontRef>
        </p:style>
        <p:txBody>
          <a:bodyPr/>
          <a:lstStyle/>
          <a:p>
            <a:r>
              <a:rPr lang="en-US" altLang="en-US" sz="4800" b="1" dirty="0" smtClean="0">
                <a:latin typeface="Berlin Sans FB" panose="020E0602020502020306" pitchFamily="34" charset="0"/>
              </a:rPr>
              <a:t>English</a:t>
            </a:r>
            <a:endParaRPr lang="en-GB" altLang="en-US" sz="4800" b="1" dirty="0" smtClean="0">
              <a:latin typeface="Berlin Sans FB" panose="020E0602020502020306" pitchFamily="34" charset="0"/>
            </a:endParaRPr>
          </a:p>
        </p:txBody>
      </p:sp>
      <p:sp>
        <p:nvSpPr>
          <p:cNvPr id="12291" name="Content Placeholder 2"/>
          <p:cNvSpPr>
            <a:spLocks noGrp="1" noChangeArrowheads="1"/>
          </p:cNvSpPr>
          <p:nvPr>
            <p:ph idx="1"/>
          </p:nvPr>
        </p:nvSpPr>
        <p:spPr>
          <a:xfrm>
            <a:off x="487110" y="1417638"/>
            <a:ext cx="8477378" cy="4235450"/>
          </a:xfrm>
        </p:spPr>
        <p:txBody>
          <a:bodyPr/>
          <a:lstStyle/>
          <a:p>
            <a:r>
              <a:rPr lang="en-US" altLang="en-US" dirty="0" smtClean="0"/>
              <a:t>We will be using ‘The Literacy Tree’ to support us in our teaching of writing, including grammar and punctuation. </a:t>
            </a:r>
          </a:p>
          <a:p>
            <a:r>
              <a:rPr lang="en-US" altLang="en-US" dirty="0" smtClean="0"/>
              <a:t>This will ensure that we have good quality texts throughout the years and that targeted grammar and punctuation expectations are always taught within English lessons, not just as discrete subjects.</a:t>
            </a:r>
            <a:endParaRPr lang="en-GB" altLang="en-US" dirty="0" smtClean="0"/>
          </a:p>
        </p:txBody>
      </p:sp>
    </p:spTree>
    <p:extLst>
      <p:ext uri="{BB962C8B-B14F-4D97-AF65-F5344CB8AC3E}">
        <p14:creationId xmlns:p14="http://schemas.microsoft.com/office/powerpoint/2010/main" val="554822497"/>
      </p:ext>
    </p:extLst>
  </p:cSld>
  <p:clrMapOvr>
    <a:masterClrMapping/>
  </p:clrMapOvr>
  <p:transition advTm="5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457200" y="274638"/>
            <a:ext cx="8229600" cy="922114"/>
          </a:xfrm>
        </p:spPr>
        <p:style>
          <a:lnRef idx="2">
            <a:schemeClr val="accent2"/>
          </a:lnRef>
          <a:fillRef idx="1">
            <a:schemeClr val="lt1"/>
          </a:fillRef>
          <a:effectRef idx="0">
            <a:schemeClr val="accent2"/>
          </a:effectRef>
          <a:fontRef idx="minor">
            <a:schemeClr val="dk1"/>
          </a:fontRef>
        </p:style>
        <p:txBody>
          <a:bodyPr/>
          <a:lstStyle/>
          <a:p>
            <a:r>
              <a:rPr lang="en-US" altLang="en-US" sz="4800" b="1" dirty="0" smtClean="0">
                <a:latin typeface="Berlin Sans FB" panose="020E0602020502020306" pitchFamily="34" charset="0"/>
              </a:rPr>
              <a:t>Spelling</a:t>
            </a:r>
            <a:endParaRPr lang="en-GB" altLang="en-US" sz="4800" b="1" dirty="0" smtClean="0">
              <a:latin typeface="Berlin Sans FB" panose="020E0602020502020306" pitchFamily="34" charset="0"/>
            </a:endParaRPr>
          </a:p>
        </p:txBody>
      </p:sp>
      <p:sp>
        <p:nvSpPr>
          <p:cNvPr id="13315" name="Content Placeholder 2"/>
          <p:cNvSpPr>
            <a:spLocks noGrp="1" noChangeArrowheads="1"/>
          </p:cNvSpPr>
          <p:nvPr>
            <p:ph idx="1"/>
          </p:nvPr>
        </p:nvSpPr>
        <p:spPr>
          <a:xfrm>
            <a:off x="457200" y="1417638"/>
            <a:ext cx="8507823" cy="4235450"/>
          </a:xfrm>
        </p:spPr>
        <p:txBody>
          <a:bodyPr/>
          <a:lstStyle/>
          <a:p>
            <a:r>
              <a:rPr lang="en-US" altLang="en-US" sz="2800" dirty="0" smtClean="0"/>
              <a:t>‘No Nonsense’ spelling will be being taught three days a week.</a:t>
            </a:r>
          </a:p>
          <a:p>
            <a:r>
              <a:rPr lang="en-US" altLang="en-US" sz="2800" dirty="0" smtClean="0"/>
              <a:t>Children will be split in to year groups to ensure they are taught their own, targeted spelling patterns.</a:t>
            </a:r>
            <a:endParaRPr lang="en-GB" altLang="en-US" sz="2800" dirty="0" smtClean="0"/>
          </a:p>
          <a:p>
            <a:pPr>
              <a:buFontTx/>
              <a:buChar char="-"/>
            </a:pPr>
            <a:r>
              <a:rPr lang="en-GB" altLang="en-US" sz="2800" dirty="0" smtClean="0"/>
              <a:t>Year 3 will be taught by Mrs. Griffiths.</a:t>
            </a:r>
          </a:p>
          <a:p>
            <a:pPr>
              <a:buFontTx/>
              <a:buChar char="-"/>
            </a:pPr>
            <a:r>
              <a:rPr lang="en-US" altLang="en-US" sz="2800" dirty="0" smtClean="0"/>
              <a:t>Y</a:t>
            </a:r>
            <a:r>
              <a:rPr lang="en-GB" altLang="en-US" sz="2800" dirty="0" smtClean="0"/>
              <a:t>ear 4 will be taught by Ms. Lyle.</a:t>
            </a:r>
          </a:p>
          <a:p>
            <a:pPr>
              <a:buFontTx/>
              <a:buChar char="-"/>
            </a:pPr>
            <a:r>
              <a:rPr lang="en-US" altLang="en-US" sz="2800" dirty="0" smtClean="0"/>
              <a:t>Y</a:t>
            </a:r>
            <a:r>
              <a:rPr lang="en-GB" altLang="en-US" sz="2800" dirty="0" smtClean="0"/>
              <a:t>ear 5 will be taught by Mrs. Wellby.</a:t>
            </a:r>
          </a:p>
          <a:p>
            <a:pPr>
              <a:buFontTx/>
              <a:buChar char="-"/>
            </a:pPr>
            <a:r>
              <a:rPr lang="en-US" altLang="en-US" sz="2800" dirty="0" smtClean="0"/>
              <a:t>Y</a:t>
            </a:r>
            <a:r>
              <a:rPr lang="en-GB" altLang="en-US" sz="2800" dirty="0" smtClean="0"/>
              <a:t>ear 6 will be taught by Mrs. Stoner.</a:t>
            </a:r>
            <a:endParaRPr lang="en-US" altLang="en-US" sz="2800" dirty="0" smtClean="0"/>
          </a:p>
        </p:txBody>
      </p:sp>
    </p:spTree>
    <p:extLst>
      <p:ext uri="{BB962C8B-B14F-4D97-AF65-F5344CB8AC3E}">
        <p14:creationId xmlns:p14="http://schemas.microsoft.com/office/powerpoint/2010/main" val="4202347727"/>
      </p:ext>
    </p:extLst>
  </p:cSld>
  <p:clrMapOvr>
    <a:masterClrMapping/>
  </p:clrMapOvr>
  <p:transition advTm="5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idx="1"/>
          </p:nvPr>
        </p:nvSpPr>
        <p:spPr>
          <a:xfrm>
            <a:off x="3059113" y="1612900"/>
            <a:ext cx="5961062" cy="5129213"/>
          </a:xfrm>
        </p:spPr>
        <p:txBody>
          <a:bodyPr rtlCol="0">
            <a:noAutofit/>
          </a:bodyPr>
          <a:lstStyle/>
          <a:p>
            <a:pPr marL="0" indent="-274320" eaLnBrk="1" fontAlgn="auto" hangingPunct="1">
              <a:lnSpc>
                <a:spcPct val="90000"/>
              </a:lnSpc>
              <a:spcAft>
                <a:spcPts val="0"/>
              </a:spcAft>
              <a:buFont typeface="Arial" charset="0"/>
              <a:buNone/>
              <a:defRPr/>
            </a:pPr>
            <a:endParaRPr lang="en-GB" altLang="en-US" sz="1800" dirty="0" smtClean="0">
              <a:solidFill>
                <a:srgbClr val="002060"/>
              </a:solidFill>
              <a:latin typeface="Berlin Sans FB Demi" pitchFamily="34" charset="0"/>
            </a:endParaRPr>
          </a:p>
          <a:p>
            <a:pPr marL="0" indent="-274320" eaLnBrk="1" fontAlgn="auto" hangingPunct="1">
              <a:lnSpc>
                <a:spcPct val="90000"/>
              </a:lnSpc>
              <a:spcAft>
                <a:spcPts val="0"/>
              </a:spcAft>
              <a:buFont typeface="Arial" charset="0"/>
              <a:buNone/>
              <a:defRPr/>
            </a:pPr>
            <a:r>
              <a:rPr lang="en-GB" altLang="en-US" sz="4000" dirty="0" smtClean="0">
                <a:solidFill>
                  <a:srgbClr val="002060"/>
                </a:solidFill>
                <a:latin typeface="Berlin Sans FB Demi" pitchFamily="34" charset="0"/>
              </a:rPr>
              <a:t>Please read with your child as often as you can. </a:t>
            </a:r>
          </a:p>
          <a:p>
            <a:pPr marL="274320" indent="-274320" eaLnBrk="1" fontAlgn="auto" hangingPunct="1">
              <a:lnSpc>
                <a:spcPct val="90000"/>
              </a:lnSpc>
              <a:spcAft>
                <a:spcPts val="0"/>
              </a:spcAft>
              <a:buFont typeface="Arial" charset="0"/>
              <a:buNone/>
              <a:defRPr/>
            </a:pPr>
            <a:endParaRPr lang="en-GB" altLang="en-US" sz="3600" dirty="0" smtClean="0">
              <a:solidFill>
                <a:srgbClr val="002060"/>
              </a:solidFill>
              <a:latin typeface="Berlin Sans FB Demi" pitchFamily="34" charset="0"/>
            </a:endParaRPr>
          </a:p>
          <a:p>
            <a:pPr marL="0" indent="-274320" eaLnBrk="1" fontAlgn="auto" hangingPunct="1">
              <a:lnSpc>
                <a:spcPct val="90000"/>
              </a:lnSpc>
              <a:spcAft>
                <a:spcPts val="0"/>
              </a:spcAft>
              <a:buFont typeface="Arial" charset="0"/>
              <a:buNone/>
              <a:defRPr/>
            </a:pPr>
            <a:r>
              <a:rPr lang="en-GB" altLang="en-US" sz="4000" dirty="0" smtClean="0">
                <a:solidFill>
                  <a:srgbClr val="002060"/>
                </a:solidFill>
                <a:latin typeface="Berlin Sans FB Demi" pitchFamily="34" charset="0"/>
              </a:rPr>
              <a:t>Reading Records - please sign once a week for your child to hand in every Monday morning</a:t>
            </a:r>
          </a:p>
          <a:p>
            <a:pPr marL="274320" indent="-274320" eaLnBrk="1" fontAlgn="auto" hangingPunct="1">
              <a:spcAft>
                <a:spcPts val="0"/>
              </a:spcAft>
              <a:buFont typeface="Arial" panose="020B0604020202020204" pitchFamily="34" charset="0"/>
              <a:buChar char="•"/>
              <a:defRPr/>
            </a:pPr>
            <a:endParaRPr lang="en-GB" altLang="en-US" sz="4000" dirty="0" smtClean="0">
              <a:solidFill>
                <a:srgbClr val="002060"/>
              </a:solidFill>
              <a:latin typeface="Kristen ITC" pitchFamily="66" charset="0"/>
            </a:endParaRPr>
          </a:p>
        </p:txBody>
      </p:sp>
      <p:pic>
        <p:nvPicPr>
          <p:cNvPr id="26627" name="Picture 5" descr="http://www.primaryteaching.co.uk/prodimg/NRRS1_1_Thumb.jpg"/>
          <p:cNvPicPr>
            <a:picLocks noChangeAspect="1" noChangeArrowheads="1"/>
          </p:cNvPicPr>
          <p:nvPr/>
        </p:nvPicPr>
        <p:blipFill>
          <a:blip r:embed="rId3">
            <a:extLst>
              <a:ext uri="{28A0092B-C50C-407E-A947-70E740481C1C}">
                <a14:useLocalDpi xmlns:a14="http://schemas.microsoft.com/office/drawing/2010/main" val="0"/>
              </a:ext>
            </a:extLst>
          </a:blip>
          <a:srcRect r="22437" b="21689"/>
          <a:stretch>
            <a:fillRect/>
          </a:stretch>
        </p:blipFill>
        <p:spPr bwMode="auto">
          <a:xfrm>
            <a:off x="250825" y="4076700"/>
            <a:ext cx="2449513"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42988" y="188913"/>
            <a:ext cx="7129462" cy="923925"/>
          </a:xfrm>
          <a:prstGeom prst="rect">
            <a:avLst/>
          </a:prstGeom>
          <a:ln w="57150"/>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en-GB" sz="5400" dirty="0">
                <a:latin typeface="Berlin Sans FB Demi" panose="020E0802020502020306" pitchFamily="34" charset="0"/>
              </a:rPr>
              <a:t>Reading Records</a:t>
            </a:r>
          </a:p>
        </p:txBody>
      </p:sp>
      <p:pic>
        <p:nvPicPr>
          <p:cNvPr id="26629" name="Picture 7" descr="C:\Users\Administrator\AppData\Local\Microsoft\Windows\Temporary Internet Files\Content.IE5\BHHY0PGV\07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12875"/>
            <a:ext cx="245427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4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lstStyle/>
          <a:p>
            <a:r>
              <a:rPr lang="en-US" altLang="en-US" b="1" dirty="0" err="1" smtClean="0">
                <a:latin typeface="Berlin Sans FB" panose="020E0602020502020306" pitchFamily="34" charset="0"/>
              </a:rPr>
              <a:t>Maths</a:t>
            </a:r>
            <a:endParaRPr lang="en-GB" altLang="en-US" b="1" dirty="0" smtClean="0">
              <a:latin typeface="Berlin Sans FB" panose="020E0602020502020306" pitchFamily="34" charset="0"/>
            </a:endParaRPr>
          </a:p>
        </p:txBody>
      </p:sp>
      <p:sp>
        <p:nvSpPr>
          <p:cNvPr id="3" name="Content Placeholder 2">
            <a:extLst>
              <a:ext uri="{FF2B5EF4-FFF2-40B4-BE49-F238E27FC236}">
                <a16:creationId xmlns:a16="http://schemas.microsoft.com/office/drawing/2014/main" id="{15063D2F-41D6-47C6-8AEC-27A12C07A2B3}"/>
              </a:ext>
            </a:extLst>
          </p:cNvPr>
          <p:cNvSpPr>
            <a:spLocks noGrp="1"/>
          </p:cNvSpPr>
          <p:nvPr>
            <p:ph idx="1"/>
          </p:nvPr>
        </p:nvSpPr>
        <p:spPr>
          <a:xfrm>
            <a:off x="457200" y="1638153"/>
            <a:ext cx="8363272" cy="5100496"/>
          </a:xfrm>
        </p:spPr>
        <p:txBody>
          <a:bodyPr/>
          <a:lstStyle/>
          <a:p>
            <a:pPr marL="0" indent="0" algn="ctr">
              <a:buFont typeface="Wingdings" panose="05000000000000000000" pitchFamily="2" charset="2"/>
              <a:buNone/>
              <a:defRPr/>
            </a:pPr>
            <a:r>
              <a:rPr lang="en-US" sz="2800" dirty="0"/>
              <a:t>A new Maths scheme, from the NCETM (National Centre for Excellence in the Teaching of Mathematics) is being used next year.</a:t>
            </a:r>
          </a:p>
          <a:p>
            <a:pPr marL="0" indent="0" algn="ctr">
              <a:buNone/>
              <a:defRPr/>
            </a:pPr>
            <a:endParaRPr lang="en-US" sz="2800" dirty="0" smtClean="0"/>
          </a:p>
          <a:p>
            <a:pPr marL="0" indent="0" algn="ctr">
              <a:buNone/>
              <a:defRPr/>
            </a:pPr>
            <a:r>
              <a:rPr lang="en-US" sz="2800" dirty="0" smtClean="0"/>
              <a:t>This </a:t>
            </a:r>
            <a:r>
              <a:rPr lang="en-US" sz="2800" dirty="0"/>
              <a:t>focuses on fluency and understanding of mathematical facts before moving on to deeper thinking and reasoning. </a:t>
            </a:r>
            <a:endParaRPr lang="en-US" sz="2800" dirty="0" smtClean="0"/>
          </a:p>
          <a:p>
            <a:pPr marL="0" indent="0" algn="ctr">
              <a:buNone/>
              <a:defRPr/>
            </a:pPr>
            <a:r>
              <a:rPr lang="en-US" sz="2800" dirty="0" smtClean="0"/>
              <a:t>This </a:t>
            </a:r>
            <a:r>
              <a:rPr lang="en-US" sz="2800" dirty="0"/>
              <a:t>should give all of our children a strong mathematical knowledge and support them throughout their primary education</a:t>
            </a:r>
            <a:r>
              <a:rPr lang="en-US" sz="2800" dirty="0" smtClean="0"/>
              <a:t>.</a:t>
            </a:r>
            <a:endParaRPr lang="en-US" sz="2800" dirty="0"/>
          </a:p>
        </p:txBody>
      </p:sp>
      <p:pic>
        <p:nvPicPr>
          <p:cNvPr id="4" name="Picture 2" descr="Numeracy and Maths – Dean Park Primary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2914"/>
            <a:ext cx="1021743" cy="108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078526"/>
      </p:ext>
    </p:extLst>
  </p:cSld>
  <p:clrMapOvr>
    <a:masterClrMapping/>
  </p:clrMapOvr>
  <p:transition advTm="5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lstStyle/>
          <a:p>
            <a:r>
              <a:rPr lang="en-US" altLang="en-US" b="1" dirty="0" err="1" smtClean="0">
                <a:latin typeface="Berlin Sans FB" panose="020E0602020502020306" pitchFamily="34" charset="0"/>
              </a:rPr>
              <a:t>Maths</a:t>
            </a:r>
            <a:endParaRPr lang="en-GB" altLang="en-US" dirty="0" smtClean="0"/>
          </a:p>
        </p:txBody>
      </p:sp>
      <p:sp>
        <p:nvSpPr>
          <p:cNvPr id="11267" name="Content Placeholder 2"/>
          <p:cNvSpPr>
            <a:spLocks noGrp="1" noChangeArrowheads="1"/>
          </p:cNvSpPr>
          <p:nvPr>
            <p:ph idx="1"/>
          </p:nvPr>
        </p:nvSpPr>
        <p:spPr>
          <a:xfrm>
            <a:off x="434605" y="1425100"/>
            <a:ext cx="8457875" cy="5028236"/>
          </a:xfrm>
        </p:spPr>
        <p:txBody>
          <a:bodyPr/>
          <a:lstStyle/>
          <a:p>
            <a:pPr marL="0" indent="0">
              <a:buNone/>
            </a:pPr>
            <a:r>
              <a:rPr lang="en-US" altLang="en-US" sz="2400" dirty="0" smtClean="0"/>
              <a:t>In </a:t>
            </a:r>
            <a:r>
              <a:rPr lang="en-US" altLang="en-US" sz="2400" dirty="0" smtClean="0"/>
              <a:t>the Autumn </a:t>
            </a:r>
            <a:r>
              <a:rPr lang="en-US" altLang="en-US" sz="2400" dirty="0" smtClean="0"/>
              <a:t>term, we will be trialing a new approach to our </a:t>
            </a:r>
            <a:r>
              <a:rPr lang="en-US" altLang="en-US" sz="2400" dirty="0" err="1" smtClean="0"/>
              <a:t>Maths</a:t>
            </a:r>
            <a:r>
              <a:rPr lang="en-US" altLang="en-US" sz="2400" dirty="0" smtClean="0"/>
              <a:t> teaching, splitting the children into year groups, rather than classes. This will provide:</a:t>
            </a:r>
          </a:p>
          <a:p>
            <a:r>
              <a:rPr lang="en-US" altLang="en-US" sz="2400" dirty="0" smtClean="0"/>
              <a:t>A dedicated focus on each year group’s objectives.</a:t>
            </a:r>
          </a:p>
          <a:p>
            <a:r>
              <a:rPr lang="en-US" altLang="en-US" sz="2400" dirty="0" smtClean="0"/>
              <a:t>Targeted support.</a:t>
            </a:r>
          </a:p>
          <a:p>
            <a:r>
              <a:rPr lang="en-US" altLang="en-US" sz="2400" dirty="0" smtClean="0"/>
              <a:t>Smaller class sizes.</a:t>
            </a:r>
          </a:p>
          <a:p>
            <a:pPr>
              <a:buFontTx/>
              <a:buChar char="-"/>
            </a:pPr>
            <a:r>
              <a:rPr lang="en-US" altLang="en-US" sz="2400" dirty="0" smtClean="0"/>
              <a:t>Mrs. Griffiths will be teaching Year 3.</a:t>
            </a:r>
          </a:p>
          <a:p>
            <a:pPr>
              <a:buFontTx/>
              <a:buChar char="-"/>
            </a:pPr>
            <a:r>
              <a:rPr lang="en-US" altLang="en-US" sz="2400" dirty="0" smtClean="0"/>
              <a:t>Mrs. Wellby will be teaching Year 4.</a:t>
            </a:r>
          </a:p>
          <a:p>
            <a:pPr>
              <a:buFontTx/>
              <a:buChar char="-"/>
            </a:pPr>
            <a:r>
              <a:rPr lang="en-US" altLang="en-US" sz="2400" dirty="0" smtClean="0"/>
              <a:t>Mrs. Sharrock will be teaching Year 5 </a:t>
            </a:r>
            <a:r>
              <a:rPr lang="en-US" altLang="en-US" sz="2400" dirty="0" err="1" smtClean="0"/>
              <a:t>Maths</a:t>
            </a:r>
            <a:r>
              <a:rPr lang="en-US" altLang="en-US" sz="2400" dirty="0" smtClean="0"/>
              <a:t> four days a week, with the fifth day being a consolidation day, taught by an HLTA.</a:t>
            </a:r>
          </a:p>
          <a:p>
            <a:pPr>
              <a:buFontTx/>
              <a:buChar char="-"/>
            </a:pPr>
            <a:r>
              <a:rPr lang="en-US" altLang="en-US" sz="2400" dirty="0" smtClean="0"/>
              <a:t>Mrs. Stoner will be teaching Year 6.</a:t>
            </a:r>
          </a:p>
          <a:p>
            <a:endParaRPr lang="en-GB" altLang="en-US" sz="2400" dirty="0" smtClean="0"/>
          </a:p>
        </p:txBody>
      </p:sp>
    </p:spTree>
    <p:extLst>
      <p:ext uri="{BB962C8B-B14F-4D97-AF65-F5344CB8AC3E}">
        <p14:creationId xmlns:p14="http://schemas.microsoft.com/office/powerpoint/2010/main" val="1762935120"/>
      </p:ext>
    </p:extLst>
  </p:cSld>
  <p:clrMapOvr>
    <a:masterClrMapping/>
  </p:clrMapOvr>
  <p:transition advTm="5000">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2140</TotalTime>
  <Words>981</Words>
  <Application>Microsoft Office PowerPoint</Application>
  <PresentationFormat>On-screen Show (4:3)</PresentationFormat>
  <Paragraphs>124</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Berlin Sans FB</vt:lpstr>
      <vt:lpstr>Berlin Sans FB Demi</vt:lpstr>
      <vt:lpstr>Calibri</vt:lpstr>
      <vt:lpstr>Kristen ITC</vt:lpstr>
      <vt:lpstr>Showcard Gothic</vt:lpstr>
      <vt:lpstr>Wingdings</vt:lpstr>
      <vt:lpstr>Office Theme</vt:lpstr>
      <vt:lpstr>Welcome Meeting  Years 4&amp;5 Holly class  Wednesday 19th July 2023</vt:lpstr>
      <vt:lpstr>Welcome to Holly Class</vt:lpstr>
      <vt:lpstr>PowerPoint Presentation</vt:lpstr>
      <vt:lpstr>        Reading</vt:lpstr>
      <vt:lpstr>English</vt:lpstr>
      <vt:lpstr>Spelling</vt:lpstr>
      <vt:lpstr>PowerPoint Presentation</vt:lpstr>
      <vt:lpstr>Maths</vt:lpstr>
      <vt:lpstr>Maths</vt:lpstr>
      <vt:lpstr>Times Tables Support</vt:lpstr>
      <vt:lpstr>Homework</vt:lpstr>
      <vt:lpstr>PowerPoint Presentation</vt:lpstr>
      <vt:lpstr>Equipment</vt:lpstr>
      <vt:lpstr>The Mornings</vt:lpstr>
      <vt:lpstr>PowerPoint Presentation</vt:lpstr>
      <vt:lpstr>School Uniform</vt:lpstr>
      <vt:lpstr>Sending things in to school</vt:lpstr>
      <vt:lpstr>Keeping in touch</vt:lpstr>
      <vt:lpstr>PowerPoint Presentation</vt:lpstr>
    </vt:vector>
  </TitlesOfParts>
  <Company>Davison CE High School for Girls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and 4 Welcome Evening</dc:title>
  <dc:creator>Laura</dc:creator>
  <cp:lastModifiedBy>Corinne Wellby</cp:lastModifiedBy>
  <cp:revision>206</cp:revision>
  <cp:lastPrinted>2016-07-12T15:58:16Z</cp:lastPrinted>
  <dcterms:created xsi:type="dcterms:W3CDTF">2012-09-10T19:04:02Z</dcterms:created>
  <dcterms:modified xsi:type="dcterms:W3CDTF">2023-07-19T13:41:49Z</dcterms:modified>
</cp:coreProperties>
</file>