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7" r:id="rId4"/>
    <p:sldId id="259" r:id="rId5"/>
    <p:sldId id="260" r:id="rId6"/>
    <p:sldId id="261" r:id="rId7"/>
    <p:sldId id="262" r:id="rId8"/>
    <p:sldId id="263" r:id="rId9"/>
    <p:sldId id="264" r:id="rId10"/>
    <p:sldId id="265" r:id="rId11"/>
    <p:sldId id="267"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3189C-CC9D-464B-B09D-8081BF68637D}" type="datetimeFigureOut">
              <a:rPr lang="en-GB" smtClean="0"/>
              <a:t>13/03/2023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EF98F-ADE9-4FB8-B4F9-6A655E4D47E4}" type="slidenum">
              <a:rPr lang="en-GB" smtClean="0"/>
              <a:t>‹#›</a:t>
            </a:fld>
            <a:endParaRPr lang="en-GB"/>
          </a:p>
        </p:txBody>
      </p:sp>
    </p:spTree>
    <p:extLst>
      <p:ext uri="{BB962C8B-B14F-4D97-AF65-F5344CB8AC3E}">
        <p14:creationId xmlns:p14="http://schemas.microsoft.com/office/powerpoint/2010/main" val="27094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Record in reading diaries and read book at least three times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B3C5F3-A6D8-458B-8F67-453511DB4ABA}" type="slidenum">
              <a:rPr lang="en-GB" altLang="en-US"/>
              <a:pPr eaLnBrk="1" hangingPunct="1"/>
              <a:t>11</a:t>
            </a:fld>
            <a:endParaRPr lang="en-GB" altLang="en-US"/>
          </a:p>
        </p:txBody>
      </p:sp>
    </p:spTree>
    <p:extLst>
      <p:ext uri="{BB962C8B-B14F-4D97-AF65-F5344CB8AC3E}">
        <p14:creationId xmlns:p14="http://schemas.microsoft.com/office/powerpoint/2010/main" val="265172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928A080-B9B4-45D2-90F1-036CFC4BC3E0}"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338187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28A080-B9B4-45D2-90F1-036CFC4BC3E0}"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62697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28A080-B9B4-45D2-90F1-036CFC4BC3E0}"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6296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28A080-B9B4-45D2-90F1-036CFC4BC3E0}"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245289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28A080-B9B4-45D2-90F1-036CFC4BC3E0}" type="datetimeFigureOut">
              <a:rPr lang="en-GB" smtClean="0"/>
              <a:t>13/03/2023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96521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28A080-B9B4-45D2-90F1-036CFC4BC3E0}"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288363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28A080-B9B4-45D2-90F1-036CFC4BC3E0}" type="datetimeFigureOut">
              <a:rPr lang="en-GB" smtClean="0"/>
              <a:t>13/03/2023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205049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28A080-B9B4-45D2-90F1-036CFC4BC3E0}" type="datetimeFigureOut">
              <a:rPr lang="en-GB" smtClean="0"/>
              <a:t>13/03/2023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143414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8A080-B9B4-45D2-90F1-036CFC4BC3E0}" type="datetimeFigureOut">
              <a:rPr lang="en-GB" smtClean="0"/>
              <a:t>13/03/2023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297438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28A080-B9B4-45D2-90F1-036CFC4BC3E0}"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185632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28A080-B9B4-45D2-90F1-036CFC4BC3E0}" type="datetimeFigureOut">
              <a:rPr lang="en-GB" smtClean="0"/>
              <a:t>13/03/2023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C8BB4C-3D29-4404-9A44-47C8997CBF42}" type="slidenum">
              <a:rPr lang="en-GB" smtClean="0"/>
              <a:t>‹#›</a:t>
            </a:fld>
            <a:endParaRPr lang="en-GB"/>
          </a:p>
        </p:txBody>
      </p:sp>
    </p:spTree>
    <p:extLst>
      <p:ext uri="{BB962C8B-B14F-4D97-AF65-F5344CB8AC3E}">
        <p14:creationId xmlns:p14="http://schemas.microsoft.com/office/powerpoint/2010/main" val="174241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8A080-B9B4-45D2-90F1-036CFC4BC3E0}" type="datetimeFigureOut">
              <a:rPr lang="en-GB" smtClean="0"/>
              <a:t>13/03/2023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8BB4C-3D29-4404-9A44-47C8997CBF42}" type="slidenum">
              <a:rPr lang="en-GB" smtClean="0"/>
              <a:t>‹#›</a:t>
            </a:fld>
            <a:endParaRPr lang="en-GB"/>
          </a:p>
        </p:txBody>
      </p:sp>
    </p:spTree>
    <p:extLst>
      <p:ext uri="{BB962C8B-B14F-4D97-AF65-F5344CB8AC3E}">
        <p14:creationId xmlns:p14="http://schemas.microsoft.com/office/powerpoint/2010/main" val="9296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v.uk/guidance/teacher-assessment-exemplification-ks1-english-read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3QrjmYK5mT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3566" y="757647"/>
            <a:ext cx="9997440" cy="1114696"/>
          </a:xfrm>
        </p:spPr>
        <p:txBody>
          <a:bodyPr>
            <a:normAutofit/>
          </a:bodyPr>
          <a:lstStyle/>
          <a:p>
            <a:r>
              <a:rPr lang="en-GB" b="1" dirty="0">
                <a:solidFill>
                  <a:schemeClr val="accent1">
                    <a:lumMod val="50000"/>
                  </a:schemeClr>
                </a:solidFill>
                <a:latin typeface="Comic Sans MS" panose="030F0702030302020204" pitchFamily="66" charset="0"/>
              </a:rPr>
              <a:t>Reading Workshop</a:t>
            </a:r>
          </a:p>
        </p:txBody>
      </p:sp>
      <p:sp>
        <p:nvSpPr>
          <p:cNvPr id="3" name="Subtitle 2"/>
          <p:cNvSpPr>
            <a:spLocks noGrp="1"/>
          </p:cNvSpPr>
          <p:nvPr>
            <p:ph type="subTitle" idx="1"/>
          </p:nvPr>
        </p:nvSpPr>
        <p:spPr>
          <a:xfrm>
            <a:off x="1524000" y="2987040"/>
            <a:ext cx="9144000" cy="2270760"/>
          </a:xfrm>
        </p:spPr>
        <p:txBody>
          <a:bodyPr>
            <a:noAutofit/>
          </a:bodyPr>
          <a:lstStyle/>
          <a:p>
            <a:pPr marL="571500" indent="-571500" algn="l">
              <a:buFont typeface="Arial" panose="020B0604020202020204" pitchFamily="34" charset="0"/>
              <a:buChar char="•"/>
            </a:pPr>
            <a:r>
              <a:rPr lang="en-GB" sz="3600" dirty="0">
                <a:solidFill>
                  <a:srgbClr val="0070C0"/>
                </a:solidFill>
                <a:latin typeface="Comic Sans MS" panose="030F0702030302020204" pitchFamily="66" charset="0"/>
              </a:rPr>
              <a:t>How do we teach your child to read?</a:t>
            </a:r>
          </a:p>
          <a:p>
            <a:pPr marL="571500" indent="-571500" algn="l">
              <a:buFont typeface="Arial" panose="020B0604020202020204" pitchFamily="34" charset="0"/>
              <a:buChar char="•"/>
            </a:pPr>
            <a:endParaRPr lang="en-GB" sz="3600" dirty="0">
              <a:solidFill>
                <a:srgbClr val="0070C0"/>
              </a:solidFill>
              <a:latin typeface="Comic Sans MS" panose="030F0702030302020204" pitchFamily="66" charset="0"/>
            </a:endParaRPr>
          </a:p>
          <a:p>
            <a:pPr marL="571500" indent="-571500" algn="l">
              <a:buFont typeface="Arial" panose="020B0604020202020204" pitchFamily="34" charset="0"/>
              <a:buChar char="•"/>
            </a:pPr>
            <a:r>
              <a:rPr lang="en-GB" sz="3600" dirty="0">
                <a:solidFill>
                  <a:srgbClr val="0070C0"/>
                </a:solidFill>
                <a:latin typeface="Comic Sans MS" panose="030F0702030302020204" pitchFamily="66" charset="0"/>
              </a:rPr>
              <a:t>What are we doing as a school?</a:t>
            </a:r>
          </a:p>
          <a:p>
            <a:pPr marL="571500" indent="-571500" algn="l">
              <a:buFont typeface="Arial" panose="020B0604020202020204" pitchFamily="34" charset="0"/>
              <a:buChar char="•"/>
            </a:pPr>
            <a:endParaRPr lang="en-GB" sz="3600" dirty="0">
              <a:solidFill>
                <a:srgbClr val="0070C0"/>
              </a:solidFill>
              <a:latin typeface="Comic Sans MS" panose="030F0702030302020204" pitchFamily="66" charset="0"/>
            </a:endParaRPr>
          </a:p>
          <a:p>
            <a:pPr marL="571500" indent="-571500" algn="l">
              <a:buFont typeface="Arial" panose="020B0604020202020204" pitchFamily="34" charset="0"/>
              <a:buChar char="•"/>
            </a:pPr>
            <a:r>
              <a:rPr lang="en-GB" sz="3600" dirty="0">
                <a:solidFill>
                  <a:srgbClr val="0070C0"/>
                </a:solidFill>
                <a:latin typeface="Comic Sans MS" panose="030F0702030302020204" pitchFamily="66" charset="0"/>
              </a:rPr>
              <a:t>How can you support your child in reading at home? </a:t>
            </a:r>
          </a:p>
        </p:txBody>
      </p:sp>
      <p:pic>
        <p:nvPicPr>
          <p:cNvPr id="1030" name="Picture 6" descr="Reading Stock Illustrations – 212,734 Reading Sto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758" y="123211"/>
            <a:ext cx="3144975" cy="2358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dailyfreeinformation.com/wp-content/uploads/2011/07/read-alou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4194" y="5083447"/>
            <a:ext cx="1268412"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34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chemeClr val="accent1">
                    <a:lumMod val="50000"/>
                  </a:schemeClr>
                </a:solidFill>
                <a:latin typeface="Comic Sans MS" panose="030F0702030302020204" pitchFamily="66" charset="0"/>
              </a:rPr>
              <a:t>End of KS1 English reading teacher assessment frameworks.</a:t>
            </a:r>
            <a:br>
              <a:rPr lang="en-GB" b="1" dirty="0">
                <a:solidFill>
                  <a:schemeClr val="accent1">
                    <a:lumMod val="50000"/>
                  </a:schemeClr>
                </a:solidFill>
                <a:latin typeface="Comic Sans MS" panose="030F0702030302020204" pitchFamily="66" charset="0"/>
              </a:rPr>
            </a:br>
            <a:endParaRPr lang="en-GB" dirty="0"/>
          </a:p>
        </p:txBody>
      </p:sp>
      <p:sp>
        <p:nvSpPr>
          <p:cNvPr id="3" name="Content Placeholder 2"/>
          <p:cNvSpPr>
            <a:spLocks noGrp="1"/>
          </p:cNvSpPr>
          <p:nvPr>
            <p:ph idx="1"/>
          </p:nvPr>
        </p:nvSpPr>
        <p:spPr/>
        <p:txBody>
          <a:bodyPr>
            <a:normAutofit/>
          </a:bodyPr>
          <a:lstStyle/>
          <a:p>
            <a:pPr marL="0" indent="0">
              <a:buNone/>
            </a:pPr>
            <a:r>
              <a:rPr lang="en-GB" sz="3200" dirty="0">
                <a:solidFill>
                  <a:schemeClr val="accent1">
                    <a:lumMod val="50000"/>
                  </a:schemeClr>
                </a:solidFill>
                <a:latin typeface="Comic Sans MS" panose="030F0702030302020204" pitchFamily="66" charset="0"/>
                <a:hlinkClick r:id="rId2"/>
              </a:rPr>
              <a:t>https://www.gov.uk/guidance/teacher-assessment-exemplification-ks1-english-reading</a:t>
            </a:r>
            <a:endParaRPr lang="en-GB" sz="3200" dirty="0">
              <a:solidFill>
                <a:schemeClr val="accent1">
                  <a:lumMod val="50000"/>
                </a:schemeClr>
              </a:solidFill>
              <a:latin typeface="Comic Sans MS" panose="030F0702030302020204" pitchFamily="66" charset="0"/>
            </a:endParaRPr>
          </a:p>
          <a:p>
            <a:pPr marL="0" indent="0">
              <a:buNone/>
            </a:pPr>
            <a:endParaRPr lang="en-GB" sz="5400" b="1"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214488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55575" y="642939"/>
            <a:ext cx="1192196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600" dirty="0">
                <a:solidFill>
                  <a:schemeClr val="accent1">
                    <a:lumMod val="50000"/>
                  </a:schemeClr>
                </a:solidFill>
                <a:latin typeface="Comic Sans MS" panose="030F0702030302020204" pitchFamily="66" charset="0"/>
              </a:rPr>
              <a:t>How can I support my child with reading at home?</a:t>
            </a:r>
          </a:p>
          <a:p>
            <a:pPr algn="ctr" eaLnBrk="1" hangingPunct="1"/>
            <a:endParaRPr lang="en-GB" altLang="en-US" sz="2000" dirty="0">
              <a:solidFill>
                <a:srgbClr val="0070C0"/>
              </a:solidFill>
              <a:latin typeface="Comic Sans MS" panose="030F0702030302020204" pitchFamily="66" charset="0"/>
            </a:endParaRPr>
          </a:p>
          <a:p>
            <a:pPr algn="ctr" eaLnBrk="1" hangingPunct="1"/>
            <a:r>
              <a:rPr lang="en-GB" altLang="en-US" sz="2400" dirty="0">
                <a:solidFill>
                  <a:srgbClr val="0070C0"/>
                </a:solidFill>
                <a:latin typeface="Comic Sans MS" panose="030F0702030302020204" pitchFamily="66" charset="0"/>
              </a:rPr>
              <a:t>                                                                        </a:t>
            </a:r>
            <a:r>
              <a:rPr lang="en-GB" altLang="en-US" sz="2400" b="1" dirty="0">
                <a:solidFill>
                  <a:srgbClr val="0070C0"/>
                </a:solidFill>
                <a:latin typeface="Comic Sans MS" panose="030F0702030302020204" pitchFamily="66" charset="0"/>
              </a:rPr>
              <a:t>Read every day with your child. </a:t>
            </a:r>
          </a:p>
          <a:p>
            <a:pPr algn="ctr" eaLnBrk="1" hangingPunct="1"/>
            <a:endParaRPr lang="en-GB" altLang="en-US" sz="3600" dirty="0">
              <a:solidFill>
                <a:schemeClr val="accent1">
                  <a:lumMod val="50000"/>
                </a:schemeClr>
              </a:solidFill>
              <a:latin typeface="Comic Sans MS" panose="030F0702030302020204" pitchFamily="66" charset="0"/>
            </a:endParaRPr>
          </a:p>
        </p:txBody>
      </p:sp>
      <p:sp>
        <p:nvSpPr>
          <p:cNvPr id="5" name="TextBox 4"/>
          <p:cNvSpPr txBox="1">
            <a:spLocks noChangeArrowheads="1"/>
          </p:cNvSpPr>
          <p:nvPr/>
        </p:nvSpPr>
        <p:spPr bwMode="auto">
          <a:xfrm>
            <a:off x="7896225" y="3213100"/>
            <a:ext cx="21605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Using libraries</a:t>
            </a:r>
          </a:p>
        </p:txBody>
      </p:sp>
      <p:sp>
        <p:nvSpPr>
          <p:cNvPr id="6" name="TextBox 5"/>
          <p:cNvSpPr txBox="1">
            <a:spLocks noChangeArrowheads="1"/>
          </p:cNvSpPr>
          <p:nvPr/>
        </p:nvSpPr>
        <p:spPr bwMode="auto">
          <a:xfrm>
            <a:off x="3259139" y="2671763"/>
            <a:ext cx="1812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Bedtime Stories</a:t>
            </a:r>
          </a:p>
        </p:txBody>
      </p:sp>
      <p:sp>
        <p:nvSpPr>
          <p:cNvPr id="7" name="TextBox 6"/>
          <p:cNvSpPr txBox="1">
            <a:spLocks noChangeArrowheads="1"/>
          </p:cNvSpPr>
          <p:nvPr/>
        </p:nvSpPr>
        <p:spPr bwMode="auto">
          <a:xfrm>
            <a:off x="7008814" y="2432051"/>
            <a:ext cx="3348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Enjoying a wide range of reading materials.</a:t>
            </a:r>
          </a:p>
        </p:txBody>
      </p:sp>
      <p:sp>
        <p:nvSpPr>
          <p:cNvPr id="8" name="TextBox 7"/>
          <p:cNvSpPr txBox="1">
            <a:spLocks noChangeArrowheads="1"/>
          </p:cNvSpPr>
          <p:nvPr/>
        </p:nvSpPr>
        <p:spPr bwMode="auto">
          <a:xfrm>
            <a:off x="905691" y="5876926"/>
            <a:ext cx="10668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000" b="1" dirty="0">
                <a:latin typeface="Comic Sans MS" panose="030F0702030302020204" pitchFamily="66" charset="0"/>
              </a:rPr>
              <a:t>Make reading a pleasure!   Make it  fun!     Help your child to enjoy books!</a:t>
            </a:r>
          </a:p>
        </p:txBody>
      </p:sp>
      <p:sp>
        <p:nvSpPr>
          <p:cNvPr id="17418" name="Rectangle 11"/>
          <p:cNvSpPr>
            <a:spLocks noChangeArrowheads="1"/>
          </p:cNvSpPr>
          <p:nvPr/>
        </p:nvSpPr>
        <p:spPr bwMode="auto">
          <a:xfrm>
            <a:off x="1592263" y="3429000"/>
            <a:ext cx="3187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Support and encouragement</a:t>
            </a:r>
          </a:p>
        </p:txBody>
      </p:sp>
      <p:sp>
        <p:nvSpPr>
          <p:cNvPr id="13" name="TextBox 12"/>
          <p:cNvSpPr txBox="1">
            <a:spLocks noChangeArrowheads="1"/>
          </p:cNvSpPr>
          <p:nvPr/>
        </p:nvSpPr>
        <p:spPr bwMode="auto">
          <a:xfrm>
            <a:off x="2276475" y="4764088"/>
            <a:ext cx="2808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Ask ‘good’ questions.</a:t>
            </a:r>
          </a:p>
        </p:txBody>
      </p:sp>
      <p:sp>
        <p:nvSpPr>
          <p:cNvPr id="14" name="TextBox 13"/>
          <p:cNvSpPr txBox="1">
            <a:spLocks noChangeArrowheads="1"/>
          </p:cNvSpPr>
          <p:nvPr/>
        </p:nvSpPr>
        <p:spPr bwMode="auto">
          <a:xfrm>
            <a:off x="7572375" y="3765550"/>
            <a:ext cx="28082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altLang="en-US" dirty="0">
                <a:latin typeface="Comic Sans MS" pitchFamily="66" charset="0"/>
              </a:rPr>
              <a:t>Reinforcing taught phonemes/sight words</a:t>
            </a:r>
          </a:p>
          <a:p>
            <a:pPr marL="285750" indent="-285750" eaLnBrk="1" hangingPunct="1">
              <a:buFontTx/>
              <a:buChar char="-"/>
              <a:defRPr/>
            </a:pPr>
            <a:r>
              <a:rPr lang="en-GB" altLang="en-US" dirty="0">
                <a:latin typeface="Comic Sans MS" pitchFamily="66" charset="0"/>
              </a:rPr>
              <a:t>Secret messages</a:t>
            </a:r>
          </a:p>
          <a:p>
            <a:pPr marL="285750" indent="-285750" eaLnBrk="1" hangingPunct="1">
              <a:buFontTx/>
              <a:buChar char="-"/>
              <a:defRPr/>
            </a:pPr>
            <a:r>
              <a:rPr lang="en-GB" altLang="en-US" dirty="0">
                <a:latin typeface="Comic Sans MS" pitchFamily="66" charset="0"/>
              </a:rPr>
              <a:t>Matching games</a:t>
            </a:r>
          </a:p>
          <a:p>
            <a:pPr marL="285750" indent="-285750" eaLnBrk="1" hangingPunct="1">
              <a:buFontTx/>
              <a:buChar char="-"/>
              <a:defRPr/>
            </a:pPr>
            <a:r>
              <a:rPr lang="en-GB" altLang="en-US" dirty="0">
                <a:latin typeface="Comic Sans MS" pitchFamily="66" charset="0"/>
              </a:rPr>
              <a:t>Hide and seek</a:t>
            </a:r>
          </a:p>
          <a:p>
            <a:pPr marL="285750" indent="-285750" eaLnBrk="1" hangingPunct="1">
              <a:buFontTx/>
              <a:buChar char="-"/>
              <a:defRPr/>
            </a:pPr>
            <a:r>
              <a:rPr lang="en-GB" altLang="en-US" dirty="0">
                <a:latin typeface="Comic Sans MS" pitchFamily="66" charset="0"/>
              </a:rPr>
              <a:t>Phoneme spotting in books</a:t>
            </a:r>
          </a:p>
        </p:txBody>
      </p:sp>
      <p:sp>
        <p:nvSpPr>
          <p:cNvPr id="15" name="TextBox 14"/>
          <p:cNvSpPr txBox="1">
            <a:spLocks noChangeArrowheads="1"/>
          </p:cNvSpPr>
          <p:nvPr/>
        </p:nvSpPr>
        <p:spPr bwMode="auto">
          <a:xfrm>
            <a:off x="1665290" y="1670050"/>
            <a:ext cx="2157774"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latin typeface="Comic Sans MS" panose="030F0702030302020204" pitchFamily="66" charset="0"/>
              </a:rPr>
              <a:t>Reading words/phrases in your environment.</a:t>
            </a:r>
          </a:p>
        </p:txBody>
      </p:sp>
      <p:sp>
        <p:nvSpPr>
          <p:cNvPr id="17" name="TextBox 16"/>
          <p:cNvSpPr txBox="1">
            <a:spLocks noChangeArrowheads="1"/>
          </p:cNvSpPr>
          <p:nvPr/>
        </p:nvSpPr>
        <p:spPr bwMode="auto">
          <a:xfrm>
            <a:off x="1693864" y="4110039"/>
            <a:ext cx="3305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Opportunistic i.e. recipes etc</a:t>
            </a:r>
          </a:p>
        </p:txBody>
      </p:sp>
      <p:sp>
        <p:nvSpPr>
          <p:cNvPr id="16399" name="TextBox 2"/>
          <p:cNvSpPr txBox="1">
            <a:spLocks noChangeArrowheads="1"/>
          </p:cNvSpPr>
          <p:nvPr/>
        </p:nvSpPr>
        <p:spPr bwMode="auto">
          <a:xfrm>
            <a:off x="5072063" y="4764088"/>
            <a:ext cx="193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dirty="0">
                <a:latin typeface="Comic Sans MS" pitchFamily="66" charset="0"/>
              </a:rPr>
              <a:t>Be a good role model</a:t>
            </a:r>
          </a:p>
          <a:p>
            <a:pPr marL="285750" indent="-285750" eaLnBrk="1" hangingPunct="1">
              <a:buFontTx/>
              <a:buChar char="-"/>
              <a:defRPr/>
            </a:pPr>
            <a:r>
              <a:rPr lang="en-GB" dirty="0">
                <a:latin typeface="Comic Sans MS" pitchFamily="66" charset="0"/>
              </a:rPr>
              <a:t>Reading</a:t>
            </a:r>
          </a:p>
          <a:p>
            <a:pPr marL="285750" indent="-285750" eaLnBrk="1" hangingPunct="1">
              <a:buFontTx/>
              <a:buChar char="-"/>
              <a:defRPr/>
            </a:pPr>
            <a:r>
              <a:rPr lang="en-GB" dirty="0">
                <a:latin typeface="Comic Sans MS" pitchFamily="66" charset="0"/>
              </a:rPr>
              <a:t>pronunciation</a:t>
            </a:r>
          </a:p>
        </p:txBody>
      </p:sp>
      <p:sp>
        <p:nvSpPr>
          <p:cNvPr id="17424" name="TextBox 3"/>
          <p:cNvSpPr txBox="1">
            <a:spLocks noChangeArrowheads="1"/>
          </p:cNvSpPr>
          <p:nvPr/>
        </p:nvSpPr>
        <p:spPr bwMode="auto">
          <a:xfrm>
            <a:off x="1919289" y="5410200"/>
            <a:ext cx="286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omic Sans MS" panose="030F0702030302020204" pitchFamily="66" charset="0"/>
              </a:rPr>
              <a:t>Oral blending</a:t>
            </a:r>
          </a:p>
        </p:txBody>
      </p:sp>
      <p:sp>
        <p:nvSpPr>
          <p:cNvPr id="2" name="AutoShape 2" descr="parent child reading clip art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02" name="Picture 10" descr="Happy Cute Little Kid Boy Read Book With Mom Stock Illustration - Download  Image Now - Child, Reading, Mother - i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6813" y="2290354"/>
            <a:ext cx="2004628" cy="200462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Free Clipart Parent And Child Reading | Free Images at Clker.com - vector clip  art online, royalty free &amp; public dom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8053" y="1776549"/>
            <a:ext cx="1915822" cy="214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13" grpId="0" autoUpdateAnimBg="0"/>
      <p:bldP spid="14" grpId="0" autoUpdateAnimBg="0"/>
      <p:bldP spid="15" grpId="0" autoUpdateAnimBg="0"/>
      <p:bldP spid="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6674" y="264763"/>
            <a:ext cx="6505301" cy="4878977"/>
          </a:xfrm>
          <a:prstGeom prst="rect">
            <a:avLst/>
          </a:prstGeom>
        </p:spPr>
      </p:pic>
    </p:spTree>
    <p:extLst>
      <p:ext uri="{BB962C8B-B14F-4D97-AF65-F5344CB8AC3E}">
        <p14:creationId xmlns:p14="http://schemas.microsoft.com/office/powerpoint/2010/main" val="3295122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ooks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90805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Autofit/>
          </a:bodyPr>
          <a:lstStyle/>
          <a:p>
            <a:pPr marL="342900" indent="-342900">
              <a:buClr>
                <a:schemeClr val="accent3"/>
              </a:buClr>
              <a:buFont typeface="Wingdings 2" panose="05020102010507070707" pitchFamily="18" charset="2"/>
              <a:buAutoNum type="arabicPeriod"/>
              <a:defRPr/>
            </a:pPr>
            <a:r>
              <a:rPr lang="en-GB" sz="1800" b="1" dirty="0">
                <a:solidFill>
                  <a:schemeClr val="accent1"/>
                </a:solidFill>
                <a:latin typeface="Comic Sans MS" pitchFamily="66" charset="0"/>
              </a:rPr>
              <a:t>Reading together is fun and helps build relationships.</a:t>
            </a:r>
            <a:r>
              <a:rPr lang="en-GB" sz="1800" dirty="0">
                <a:solidFill>
                  <a:schemeClr val="accent1"/>
                </a:solidFill>
                <a:latin typeface="Comic Sans MS" pitchFamily="66" charset="0"/>
              </a:rPr>
              <a:t> </a:t>
            </a:r>
          </a:p>
          <a:p>
            <a:pPr marL="342900" indent="-342900">
              <a:buClr>
                <a:schemeClr val="accent3"/>
              </a:buClr>
              <a:buFont typeface="Wingdings 2" panose="05020102010507070707" pitchFamily="18" charset="2"/>
              <a:buAutoNum type="arabicPeriod"/>
              <a:defRPr/>
            </a:pPr>
            <a:r>
              <a:rPr lang="en-GB" sz="1800" b="1" dirty="0">
                <a:solidFill>
                  <a:schemeClr val="accent1"/>
                </a:solidFill>
                <a:latin typeface="Comic Sans MS" pitchFamily="66" charset="0"/>
              </a:rPr>
              <a:t>Books contain new words that will help build your child's language and understanding.</a:t>
            </a:r>
            <a:br>
              <a:rPr lang="en-GB" sz="1800" dirty="0">
                <a:solidFill>
                  <a:schemeClr val="accent1"/>
                </a:solidFill>
                <a:latin typeface="Comic Sans MS" pitchFamily="66" charset="0"/>
              </a:rPr>
            </a:br>
            <a:r>
              <a:rPr lang="en-GB" sz="1800" dirty="0">
                <a:solidFill>
                  <a:schemeClr val="accent1"/>
                </a:solidFill>
                <a:latin typeface="Comic Sans MS" pitchFamily="66" charset="0"/>
              </a:rPr>
              <a:t>Children learn new words as they read. Subconsciously, they absorb information on how to structure sentences and how to use words and other language features effectively in their writing and speaking.</a:t>
            </a:r>
          </a:p>
          <a:p>
            <a:pPr marL="342900" indent="-342900">
              <a:buClr>
                <a:schemeClr val="accent3"/>
              </a:buClr>
              <a:buFont typeface="Wingdings 2" panose="05020102010507070707" pitchFamily="18" charset="2"/>
              <a:buAutoNum type="arabicPeriod"/>
              <a:defRPr/>
            </a:pPr>
            <a:r>
              <a:rPr lang="en-GB" sz="1800" b="1" dirty="0">
                <a:solidFill>
                  <a:schemeClr val="accent1"/>
                </a:solidFill>
                <a:latin typeface="Comic Sans MS" pitchFamily="66" charset="0"/>
              </a:rPr>
              <a:t>It's the most important thing you can do to help your child succeed.</a:t>
            </a:r>
            <a:br>
              <a:rPr lang="en-GB" sz="1800" b="1" dirty="0">
                <a:solidFill>
                  <a:schemeClr val="accent1"/>
                </a:solidFill>
                <a:latin typeface="Comic Sans MS" pitchFamily="66" charset="0"/>
              </a:rPr>
            </a:br>
            <a:r>
              <a:rPr lang="en-GB" sz="1800" dirty="0">
                <a:solidFill>
                  <a:schemeClr val="accent1"/>
                </a:solidFill>
                <a:latin typeface="Comic Sans MS" pitchFamily="66" charset="0"/>
              </a:rPr>
              <a:t>Research consistently shows strong correlation between reading &amp; academic success at all ages. Reading promotes achievement in all subjects, not just English. Children who are good readers tend to achieve better across the curriculum.</a:t>
            </a:r>
            <a:endParaRPr lang="en-US" sz="1800" dirty="0"/>
          </a:p>
          <a:p>
            <a:pPr marL="342900" indent="-342900">
              <a:buClr>
                <a:schemeClr val="accent3"/>
              </a:buClr>
              <a:buFont typeface="Wingdings 2" panose="05020102010507070707" pitchFamily="18" charset="2"/>
              <a:buAutoNum type="arabicPeriod"/>
              <a:defRPr/>
            </a:pPr>
            <a:r>
              <a:rPr lang="en-GB" sz="1800" b="1" dirty="0">
                <a:solidFill>
                  <a:schemeClr val="accent1"/>
                </a:solidFill>
                <a:latin typeface="Comic Sans MS" pitchFamily="66" charset="0"/>
              </a:rPr>
              <a:t>The impact lasts a lifetime. Readers are more confident and have greater job opportunities.</a:t>
            </a:r>
            <a:r>
              <a:rPr lang="en-GB" sz="1800" dirty="0">
                <a:solidFill>
                  <a:schemeClr val="accent1"/>
                </a:solidFill>
                <a:latin typeface="Comic Sans MS" pitchFamily="66" charset="0"/>
              </a:rPr>
              <a:t> </a:t>
            </a:r>
          </a:p>
          <a:p>
            <a:pPr marL="274320" indent="-274320">
              <a:buClr>
                <a:schemeClr val="accent3"/>
              </a:buClr>
              <a:buNone/>
              <a:defRPr/>
            </a:pPr>
            <a:br>
              <a:rPr lang="en-GB" sz="2400" dirty="0">
                <a:latin typeface="Comic Sans MS" pitchFamily="66" charset="0"/>
              </a:rPr>
            </a:br>
            <a:endParaRPr lang="en-GB" sz="2400" dirty="0">
              <a:latin typeface="Comic Sans MS" pitchFamily="66" charset="0"/>
            </a:endParaRPr>
          </a:p>
        </p:txBody>
      </p:sp>
      <p:pic>
        <p:nvPicPr>
          <p:cNvPr id="18436" name="Picture 4" descr="C:\Documents and Settings\kmclark\Local Settings\Temporary Internet Files\Content.IE5\0JHKLZ8Y\MC9003907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1625" y="5715000"/>
            <a:ext cx="1106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1" descr="http://www.cpukforum.com/forum/uploads/gallery_4487_260_536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88914"/>
            <a:ext cx="15557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algn="ctr">
              <a:defRPr/>
            </a:pPr>
            <a:r>
              <a:rPr lang="en-GB" dirty="0">
                <a:latin typeface="Comic Sans MS" pitchFamily="66" charset="0"/>
              </a:rPr>
              <a:t>Why sharing stories is important.</a:t>
            </a:r>
          </a:p>
        </p:txBody>
      </p:sp>
      <p:sp>
        <p:nvSpPr>
          <p:cNvPr id="4" name="Flowchart: Punched Tape 3"/>
          <p:cNvSpPr/>
          <p:nvPr/>
        </p:nvSpPr>
        <p:spPr>
          <a:xfrm>
            <a:off x="2481264" y="5949951"/>
            <a:ext cx="6662737" cy="7921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Preparing today’s learners for tomorrow’s world.</a:t>
            </a:r>
          </a:p>
        </p:txBody>
      </p:sp>
    </p:spTree>
    <p:extLst>
      <p:ext uri="{BB962C8B-B14F-4D97-AF65-F5344CB8AC3E}">
        <p14:creationId xmlns:p14="http://schemas.microsoft.com/office/powerpoint/2010/main" val="320272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1">
                    <a:lumMod val="50000"/>
                  </a:schemeClr>
                </a:solidFill>
                <a:latin typeface="Comic Sans MS" panose="030F0702030302020204" pitchFamily="66" charset="0"/>
              </a:rPr>
              <a:t>Why reading and sharing stories </a:t>
            </a:r>
            <a:br>
              <a:rPr lang="en-GB" b="1" dirty="0">
                <a:solidFill>
                  <a:schemeClr val="accent1">
                    <a:lumMod val="50000"/>
                  </a:schemeClr>
                </a:solidFill>
                <a:latin typeface="Comic Sans MS" panose="030F0702030302020204" pitchFamily="66" charset="0"/>
              </a:rPr>
            </a:br>
            <a:r>
              <a:rPr lang="en-GB" b="1" dirty="0">
                <a:solidFill>
                  <a:schemeClr val="accent1">
                    <a:lumMod val="50000"/>
                  </a:schemeClr>
                </a:solidFill>
                <a:latin typeface="Comic Sans MS" panose="030F0702030302020204" pitchFamily="66" charset="0"/>
              </a:rPr>
              <a:t>matters...</a:t>
            </a:r>
            <a:endParaRPr lang="en-GB" dirty="0">
              <a:solidFill>
                <a:schemeClr val="accent1">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2200" dirty="0">
                <a:solidFill>
                  <a:srgbClr val="0070C0"/>
                </a:solidFill>
                <a:latin typeface="Comic Sans MS" panose="030F0702030302020204" pitchFamily="66" charset="0"/>
              </a:rPr>
              <a:t>Reading together is fun and helps build relationships.</a:t>
            </a:r>
          </a:p>
          <a:p>
            <a:r>
              <a:rPr lang="en-GB" sz="2200" dirty="0">
                <a:solidFill>
                  <a:srgbClr val="0070C0"/>
                </a:solidFill>
                <a:latin typeface="Comic Sans MS" panose="030F0702030302020204" pitchFamily="66" charset="0"/>
              </a:rPr>
              <a:t>Books contain new words that will help build your child's language and understanding. Children learn new words as they read. Subconsciously, they absorb information on how to structure sentences and how to use words and other language features effectively in their writing and speaking.</a:t>
            </a:r>
          </a:p>
          <a:p>
            <a:r>
              <a:rPr lang="en-GB" sz="2200" dirty="0">
                <a:solidFill>
                  <a:srgbClr val="0070C0"/>
                </a:solidFill>
                <a:latin typeface="Comic Sans MS" panose="030F0702030302020204" pitchFamily="66" charset="0"/>
              </a:rPr>
              <a:t>It's the most important thing you can do to help your child succeed. Research consistently shows strong correlation between reading &amp; academic success at all ages. Reading promotes achievement in all subjects, not just English. Children who are good readers tend to achieve better across the curriculum.</a:t>
            </a:r>
          </a:p>
          <a:p>
            <a:r>
              <a:rPr lang="en-GB" sz="2200" dirty="0">
                <a:solidFill>
                  <a:srgbClr val="0070C0"/>
                </a:solidFill>
                <a:latin typeface="Comic Sans MS" panose="030F0702030302020204" pitchFamily="66" charset="0"/>
              </a:rPr>
              <a:t>The impact lasts a lifetime. Readers are more confident and have greater job opportunities.</a:t>
            </a:r>
          </a:p>
          <a:p>
            <a:endParaRPr lang="en-GB" dirty="0"/>
          </a:p>
        </p:txBody>
      </p:sp>
      <p:pic>
        <p:nvPicPr>
          <p:cNvPr id="4" name="Picture 6" descr="Reading Stock Illustrations – 212,734 Reading Stock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0872" y="715395"/>
            <a:ext cx="2093413" cy="157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14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1709738"/>
            <a:ext cx="10515600" cy="188731"/>
          </a:xfrm>
        </p:spPr>
        <p:txBody>
          <a:bodyPr>
            <a:normAutofit fontScale="90000"/>
          </a:bodyPr>
          <a:lstStyle/>
          <a:p>
            <a:r>
              <a:rPr lang="en-GB" b="1" dirty="0">
                <a:solidFill>
                  <a:schemeClr val="accent1">
                    <a:lumMod val="50000"/>
                  </a:schemeClr>
                </a:solidFill>
                <a:latin typeface="Comic Sans MS" panose="030F0702030302020204" pitchFamily="66" charset="0"/>
              </a:rPr>
              <a:t>How do we teach your child to read?</a:t>
            </a:r>
          </a:p>
        </p:txBody>
      </p:sp>
      <p:sp>
        <p:nvSpPr>
          <p:cNvPr id="4" name="Text Placeholder 3"/>
          <p:cNvSpPr>
            <a:spLocks noGrp="1"/>
          </p:cNvSpPr>
          <p:nvPr>
            <p:ph type="body" idx="1"/>
          </p:nvPr>
        </p:nvSpPr>
        <p:spPr>
          <a:xfrm>
            <a:off x="676274" y="2211978"/>
            <a:ext cx="8197759" cy="1952215"/>
          </a:xfrm>
        </p:spPr>
        <p:txBody>
          <a:bodyPr>
            <a:noAutofit/>
          </a:bodyPr>
          <a:lstStyle/>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Phonics and spelling rules.</a:t>
            </a:r>
          </a:p>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Shared reading.</a:t>
            </a:r>
          </a:p>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Individual reading.</a:t>
            </a:r>
          </a:p>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Reading scheme linked to phonics.</a:t>
            </a:r>
          </a:p>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Class reading book.</a:t>
            </a:r>
          </a:p>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Class reading corners. </a:t>
            </a:r>
          </a:p>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Sharing books with each other.</a:t>
            </a:r>
          </a:p>
          <a:p>
            <a:pPr marL="342900" indent="-342900">
              <a:buFont typeface="Arial" panose="020B0604020202020204" pitchFamily="34" charset="0"/>
              <a:buChar char="•"/>
            </a:pPr>
            <a:r>
              <a:rPr lang="en-GB" sz="3200" dirty="0">
                <a:solidFill>
                  <a:srgbClr val="0070C0"/>
                </a:solidFill>
                <a:latin typeface="Comic Sans MS" panose="030F0702030302020204" pitchFamily="66" charset="0"/>
              </a:rPr>
              <a:t>Reading time.</a:t>
            </a:r>
          </a:p>
        </p:txBody>
      </p:sp>
      <p:pic>
        <p:nvPicPr>
          <p:cNvPr id="2050" name="Picture 2" descr="Download READING Free PNG transparent image and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544" y="2295689"/>
            <a:ext cx="3806466" cy="375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39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9966"/>
            <a:ext cx="9144000" cy="2342605"/>
          </a:xfrm>
        </p:spPr>
        <p:txBody>
          <a:bodyPr>
            <a:noAutofit/>
          </a:bodyPr>
          <a:lstStyle/>
          <a:p>
            <a:pPr algn="l"/>
            <a:r>
              <a:rPr lang="en-GB" sz="5400" b="1" dirty="0">
                <a:solidFill>
                  <a:schemeClr val="accent1">
                    <a:lumMod val="50000"/>
                  </a:schemeClr>
                </a:solidFill>
                <a:latin typeface="Comic Sans MS" panose="030F0702030302020204" pitchFamily="66" charset="0"/>
              </a:rPr>
              <a:t>Phonics </a:t>
            </a:r>
            <a:br>
              <a:rPr lang="en-GB" sz="4000" dirty="0">
                <a:solidFill>
                  <a:srgbClr val="0070C0"/>
                </a:solidFill>
                <a:latin typeface="Comic Sans MS" panose="030F0702030302020204" pitchFamily="66" charset="0"/>
              </a:rPr>
            </a:br>
            <a:r>
              <a:rPr lang="en-GB" sz="3200" dirty="0">
                <a:solidFill>
                  <a:srgbClr val="FF0000"/>
                </a:solidFill>
                <a:latin typeface="Comic Sans MS" panose="030F0702030302020204" pitchFamily="66" charset="0"/>
              </a:rPr>
              <a:t>• Phonics is taught in schools across the UK to help children learn to read.</a:t>
            </a:r>
            <a:br>
              <a:rPr lang="en-GB" sz="3200" dirty="0">
                <a:solidFill>
                  <a:srgbClr val="FF0000"/>
                </a:solidFill>
                <a:latin typeface="Comic Sans MS" panose="030F0702030302020204" pitchFamily="66" charset="0"/>
              </a:rPr>
            </a:br>
            <a:r>
              <a:rPr lang="en-GB" sz="3200" dirty="0">
                <a:solidFill>
                  <a:srgbClr val="FF0000"/>
                </a:solidFill>
                <a:latin typeface="Comic Sans MS" panose="030F0702030302020204" pitchFamily="66" charset="0"/>
              </a:rPr>
              <a:t> • It teachers children to turn letters into sounds which can be blended to make words. </a:t>
            </a:r>
          </a:p>
        </p:txBody>
      </p:sp>
      <p:sp>
        <p:nvSpPr>
          <p:cNvPr id="3" name="Subtitle 2"/>
          <p:cNvSpPr>
            <a:spLocks noGrp="1"/>
          </p:cNvSpPr>
          <p:nvPr>
            <p:ph type="subTitle" idx="1"/>
          </p:nvPr>
        </p:nvSpPr>
        <p:spPr>
          <a:xfrm>
            <a:off x="1524000" y="2882537"/>
            <a:ext cx="9144000" cy="2375263"/>
          </a:xfrm>
        </p:spPr>
        <p:txBody>
          <a:bodyPr>
            <a:noAutofit/>
          </a:bodyPr>
          <a:lstStyle/>
          <a:p>
            <a:pPr algn="l"/>
            <a:r>
              <a:rPr lang="en-GB" dirty="0">
                <a:solidFill>
                  <a:srgbClr val="0070C0"/>
                </a:solidFill>
                <a:latin typeface="Comic Sans MS" panose="030F0702030302020204" pitchFamily="66" charset="0"/>
              </a:rPr>
              <a:t>•</a:t>
            </a:r>
            <a:r>
              <a:rPr lang="en-GB" dirty="0">
                <a:solidFill>
                  <a:srgbClr val="FF0000"/>
                </a:solidFill>
                <a:latin typeface="Comic Sans MS" panose="030F0702030302020204" pitchFamily="66" charset="0"/>
              </a:rPr>
              <a:t> </a:t>
            </a:r>
            <a:r>
              <a:rPr lang="en-GB" dirty="0">
                <a:solidFill>
                  <a:srgbClr val="0070C0"/>
                </a:solidFill>
                <a:latin typeface="Comic Sans MS" panose="030F0702030302020204" pitchFamily="66" charset="0"/>
              </a:rPr>
              <a:t>There are 26 letters in the alphabet but these are used to make 44 sound (phonemes) – EYFS.</a:t>
            </a:r>
          </a:p>
          <a:p>
            <a:pPr algn="l"/>
            <a:r>
              <a:rPr lang="en-GB" dirty="0">
                <a:solidFill>
                  <a:srgbClr val="0070C0"/>
                </a:solidFill>
                <a:latin typeface="Comic Sans MS" panose="030F0702030302020204" pitchFamily="66" charset="0"/>
              </a:rPr>
              <a:t> • Grapheme - how these phonemes are written – Y1/2.</a:t>
            </a:r>
          </a:p>
          <a:p>
            <a:pPr algn="l"/>
            <a:r>
              <a:rPr lang="en-GB" dirty="0">
                <a:solidFill>
                  <a:srgbClr val="0070C0"/>
                </a:solidFill>
                <a:latin typeface="Comic Sans MS" panose="030F0702030302020204" pitchFamily="66" charset="0"/>
              </a:rPr>
              <a:t> • Digraph – 2 letters to make a phoneme. </a:t>
            </a:r>
          </a:p>
          <a:p>
            <a:pPr algn="l"/>
            <a:r>
              <a:rPr lang="en-GB" dirty="0">
                <a:solidFill>
                  <a:srgbClr val="0070C0"/>
                </a:solidFill>
                <a:latin typeface="Comic Sans MS" panose="030F0702030302020204" pitchFamily="66" charset="0"/>
              </a:rPr>
              <a:t>• </a:t>
            </a:r>
            <a:r>
              <a:rPr lang="en-GB" dirty="0" err="1">
                <a:solidFill>
                  <a:srgbClr val="0070C0"/>
                </a:solidFill>
                <a:latin typeface="Comic Sans MS" panose="030F0702030302020204" pitchFamily="66" charset="0"/>
              </a:rPr>
              <a:t>Trigraph</a:t>
            </a:r>
            <a:r>
              <a:rPr lang="en-GB" dirty="0">
                <a:solidFill>
                  <a:srgbClr val="0070C0"/>
                </a:solidFill>
                <a:latin typeface="Comic Sans MS" panose="030F0702030302020204" pitchFamily="66" charset="0"/>
              </a:rPr>
              <a:t> – 3 letters to make a phoneme.</a:t>
            </a:r>
          </a:p>
          <a:p>
            <a:pPr algn="l"/>
            <a:r>
              <a:rPr lang="en-GB" dirty="0">
                <a:solidFill>
                  <a:srgbClr val="0070C0"/>
                </a:solidFill>
                <a:latin typeface="Comic Sans MS" panose="030F0702030302020204" pitchFamily="66" charset="0"/>
              </a:rPr>
              <a:t>• Split Digraph – o-e, e-e, a-e </a:t>
            </a:r>
          </a:p>
          <a:p>
            <a:pPr algn="l"/>
            <a:r>
              <a:rPr lang="en-GB" dirty="0">
                <a:solidFill>
                  <a:srgbClr val="0070C0"/>
                </a:solidFill>
                <a:latin typeface="Comic Sans MS" panose="030F0702030302020204" pitchFamily="66" charset="0"/>
              </a:rPr>
              <a:t>• Decode – breaking words into phonemes to read </a:t>
            </a:r>
          </a:p>
          <a:p>
            <a:pPr algn="l"/>
            <a:r>
              <a:rPr lang="en-GB" dirty="0">
                <a:solidFill>
                  <a:srgbClr val="0070C0"/>
                </a:solidFill>
                <a:latin typeface="Comic Sans MS" panose="030F0702030302020204" pitchFamily="66" charset="0"/>
              </a:rPr>
              <a:t>• Blend – pushing these sounds together to read.</a:t>
            </a:r>
          </a:p>
        </p:txBody>
      </p:sp>
    </p:spTree>
    <p:extLst>
      <p:ext uri="{BB962C8B-B14F-4D97-AF65-F5344CB8AC3E}">
        <p14:creationId xmlns:p14="http://schemas.microsoft.com/office/powerpoint/2010/main" val="214647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39634"/>
            <a:ext cx="9144000" cy="984069"/>
          </a:xfrm>
        </p:spPr>
        <p:txBody>
          <a:bodyPr/>
          <a:lstStyle/>
          <a:p>
            <a:r>
              <a:rPr lang="en-GB" b="1" dirty="0">
                <a:solidFill>
                  <a:schemeClr val="accent1">
                    <a:lumMod val="50000"/>
                  </a:schemeClr>
                </a:solidFill>
                <a:latin typeface="Comic Sans MS" panose="030F0702030302020204" pitchFamily="66" charset="0"/>
              </a:rPr>
              <a:t>Phonics</a:t>
            </a:r>
          </a:p>
        </p:txBody>
      </p:sp>
      <p:sp>
        <p:nvSpPr>
          <p:cNvPr id="3" name="Subtitle 2"/>
          <p:cNvSpPr>
            <a:spLocks noGrp="1"/>
          </p:cNvSpPr>
          <p:nvPr>
            <p:ph type="subTitle" idx="1"/>
          </p:nvPr>
        </p:nvSpPr>
        <p:spPr>
          <a:xfrm>
            <a:off x="670560" y="2246811"/>
            <a:ext cx="9144000" cy="2897778"/>
          </a:xfrm>
        </p:spPr>
        <p:txBody>
          <a:bodyPr/>
          <a:lstStyle/>
          <a:p>
            <a:pPr marL="342900" indent="-342900" algn="l">
              <a:buFont typeface="Arial" panose="020B0604020202020204" pitchFamily="34" charset="0"/>
              <a:buChar char="•"/>
            </a:pPr>
            <a:r>
              <a:rPr lang="en-GB" dirty="0">
                <a:solidFill>
                  <a:srgbClr val="0070C0"/>
                </a:solidFill>
                <a:latin typeface="Comic Sans MS" panose="030F0702030302020204" pitchFamily="66" charset="0"/>
              </a:rPr>
              <a:t>15 minute lessons are carried out Monday to Thursday. On Friday we carry out an hour phonics lesson to consolidate the learning the children have done through the week.</a:t>
            </a:r>
          </a:p>
          <a:p>
            <a:pPr marL="342900" indent="-342900" algn="l">
              <a:buFont typeface="Arial" panose="020B0604020202020204" pitchFamily="34" charset="0"/>
              <a:buChar char="•"/>
            </a:pPr>
            <a:r>
              <a:rPr lang="en-GB" dirty="0">
                <a:solidFill>
                  <a:srgbClr val="0070C0"/>
                </a:solidFill>
                <a:latin typeface="Comic Sans MS" panose="030F0702030302020204" pitchFamily="66" charset="0"/>
              </a:rPr>
              <a:t>We use the government validated scheme Song of Sounds to teach the children.</a:t>
            </a:r>
          </a:p>
          <a:p>
            <a:pPr marL="342900" indent="-342900" algn="l">
              <a:buFont typeface="Arial" panose="020B0604020202020204" pitchFamily="34" charset="0"/>
              <a:buChar char="•"/>
            </a:pPr>
            <a:endParaRPr lang="en-GB" dirty="0">
              <a:solidFill>
                <a:srgbClr val="0070C0"/>
              </a:solidFill>
              <a:latin typeface="Comic Sans MS" panose="030F0702030302020204" pitchFamily="66" charset="0"/>
            </a:endParaRPr>
          </a:p>
          <a:p>
            <a:pPr marL="342900" indent="-342900" algn="l">
              <a:buFont typeface="Arial" panose="020B0604020202020204" pitchFamily="34" charset="0"/>
              <a:buChar char="•"/>
            </a:pPr>
            <a:r>
              <a:rPr lang="en-GB" dirty="0">
                <a:solidFill>
                  <a:srgbClr val="0070C0"/>
                </a:solidFill>
                <a:latin typeface="Comic Sans MS" panose="030F0702030302020204" pitchFamily="66" charset="0"/>
              </a:rPr>
              <a:t>See song of Sounds phoneme finders for stage 1, 2, 3. </a:t>
            </a:r>
          </a:p>
          <a:p>
            <a:pPr algn="l"/>
            <a:endParaRPr lang="en-GB" dirty="0">
              <a:solidFill>
                <a:srgbClr val="0070C0"/>
              </a:solidFill>
              <a:latin typeface="Comic Sans MS" panose="030F0702030302020204" pitchFamily="66" charset="0"/>
            </a:endParaRPr>
          </a:p>
        </p:txBody>
      </p:sp>
      <p:pic>
        <p:nvPicPr>
          <p:cNvPr id="4098" name="Picture 2" descr="https://www.songofsounds.co.uk/_site/images/design/fai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996" y="99739"/>
            <a:ext cx="2396037" cy="28508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songofsounds.co.uk/_site/images/design/so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71"/>
            <a:ext cx="3484608" cy="2137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34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2217"/>
            <a:ext cx="9144000" cy="992777"/>
          </a:xfrm>
        </p:spPr>
        <p:txBody>
          <a:bodyPr/>
          <a:lstStyle/>
          <a:p>
            <a:r>
              <a:rPr lang="en-GB" b="1" dirty="0">
                <a:solidFill>
                  <a:schemeClr val="accent1">
                    <a:lumMod val="50000"/>
                  </a:schemeClr>
                </a:solidFill>
                <a:latin typeface="Comic Sans MS" panose="030F0702030302020204" pitchFamily="66" charset="0"/>
              </a:rPr>
              <a:t>Phonics Assessment</a:t>
            </a:r>
          </a:p>
        </p:txBody>
      </p:sp>
      <p:sp>
        <p:nvSpPr>
          <p:cNvPr id="3" name="Subtitle 2"/>
          <p:cNvSpPr>
            <a:spLocks noGrp="1"/>
          </p:cNvSpPr>
          <p:nvPr>
            <p:ph type="subTitle" idx="1"/>
          </p:nvPr>
        </p:nvSpPr>
        <p:spPr>
          <a:xfrm>
            <a:off x="1524000" y="1689463"/>
            <a:ext cx="5242560" cy="4336868"/>
          </a:xfrm>
        </p:spPr>
        <p:txBody>
          <a:bodyPr>
            <a:normAutofit lnSpcReduction="10000"/>
          </a:bodyPr>
          <a:lstStyle/>
          <a:p>
            <a:pPr marL="342900" indent="-342900" algn="l">
              <a:buFont typeface="Arial" panose="020B0604020202020204" pitchFamily="34" charset="0"/>
              <a:buChar char="•"/>
            </a:pPr>
            <a:r>
              <a:rPr lang="en-GB" dirty="0">
                <a:solidFill>
                  <a:srgbClr val="0070C0"/>
                </a:solidFill>
                <a:latin typeface="Comic Sans MS" panose="030F0702030302020204" pitchFamily="66" charset="0"/>
              </a:rPr>
              <a:t>Teachers Assess phonics throughout the year to inform which reading books from our scheme the children have. </a:t>
            </a:r>
          </a:p>
          <a:p>
            <a:pPr marL="342900" indent="-342900" algn="l">
              <a:buFont typeface="Arial" panose="020B0604020202020204" pitchFamily="34" charset="0"/>
              <a:buChar char="•"/>
            </a:pPr>
            <a:r>
              <a:rPr lang="en-GB" dirty="0">
                <a:solidFill>
                  <a:srgbClr val="0070C0"/>
                </a:solidFill>
                <a:latin typeface="Comic Sans MS" panose="030F0702030302020204" pitchFamily="66" charset="0"/>
              </a:rPr>
              <a:t>Teachers Assess throughout the year to inform planning and work out whether extra help is needed.</a:t>
            </a:r>
          </a:p>
          <a:p>
            <a:pPr marL="342900" indent="-342900" algn="l">
              <a:buFont typeface="Arial" panose="020B0604020202020204" pitchFamily="34" charset="0"/>
              <a:buChar char="•"/>
            </a:pPr>
            <a:r>
              <a:rPr lang="en-GB" dirty="0">
                <a:solidFill>
                  <a:srgbClr val="0070C0"/>
                </a:solidFill>
                <a:latin typeface="Comic Sans MS" panose="030F0702030302020204" pitchFamily="66" charset="0"/>
              </a:rPr>
              <a:t>Alien and Real Words.</a:t>
            </a:r>
          </a:p>
          <a:p>
            <a:pPr marL="342900" indent="-342900" algn="l">
              <a:buFont typeface="Arial" panose="020B0604020202020204" pitchFamily="34" charset="0"/>
              <a:buChar char="•"/>
            </a:pPr>
            <a:r>
              <a:rPr lang="en-GB" dirty="0">
                <a:solidFill>
                  <a:srgbClr val="0070C0"/>
                </a:solidFill>
                <a:latin typeface="Comic Sans MS" panose="030F0702030302020204" pitchFamily="66" charset="0"/>
              </a:rPr>
              <a:t>End of Year 1 children will have a phonics screening set by the government.</a:t>
            </a:r>
          </a:p>
        </p:txBody>
      </p:sp>
      <p:pic>
        <p:nvPicPr>
          <p:cNvPr id="5122" name="Picture 2" descr="Year 1 Phonics Test Alien Pseudo &amp; Real Word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6534" y="1314994"/>
            <a:ext cx="3730194" cy="526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2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a:solidFill>
                  <a:srgbClr val="002060"/>
                </a:solidFill>
                <a:latin typeface="Comic Sans MS" panose="030F0702030302020204" pitchFamily="66" charset="0"/>
              </a:rPr>
              <a:t>Tricky words</a:t>
            </a:r>
          </a:p>
        </p:txBody>
      </p:sp>
      <p:sp>
        <p:nvSpPr>
          <p:cNvPr id="3" name="Content Placeholder 2"/>
          <p:cNvSpPr>
            <a:spLocks noGrp="1"/>
          </p:cNvSpPr>
          <p:nvPr>
            <p:ph idx="1"/>
          </p:nvPr>
        </p:nvSpPr>
        <p:spPr/>
        <p:txBody>
          <a:bodyPr/>
          <a:lstStyle/>
          <a:p>
            <a:r>
              <a:rPr lang="en-GB" dirty="0">
                <a:solidFill>
                  <a:srgbClr val="0070C0"/>
                </a:solidFill>
                <a:latin typeface="Comic Sans MS" panose="030F0702030302020204" pitchFamily="66" charset="0"/>
              </a:rPr>
              <a:t>Skill taught alongside phonics.</a:t>
            </a:r>
          </a:p>
          <a:p>
            <a:r>
              <a:rPr lang="en-GB" dirty="0">
                <a:solidFill>
                  <a:srgbClr val="0070C0"/>
                </a:solidFill>
                <a:latin typeface="Comic Sans MS" panose="030F0702030302020204" pitchFamily="66" charset="0"/>
              </a:rPr>
              <a:t>Tricky words are non-decodable words to be learnt by sight.</a:t>
            </a:r>
          </a:p>
          <a:p>
            <a:r>
              <a:rPr lang="en-GB" dirty="0">
                <a:solidFill>
                  <a:srgbClr val="0070C0"/>
                </a:solidFill>
                <a:latin typeface="Comic Sans MS" panose="030F0702030302020204" pitchFamily="66" charset="0"/>
              </a:rPr>
              <a:t>Fluency – reading quickly and accurately without needing to blend sounds. </a:t>
            </a:r>
          </a:p>
          <a:p>
            <a:r>
              <a:rPr lang="en-GB" dirty="0">
                <a:solidFill>
                  <a:srgbClr val="0070C0"/>
                </a:solidFill>
                <a:latin typeface="Comic Sans MS" panose="030F0702030302020204" pitchFamily="66" charset="0"/>
                <a:hlinkClick r:id="rId2"/>
              </a:rPr>
              <a:t>https://www.youtube.com/watch?v=3QrjmYK5mTA</a:t>
            </a:r>
            <a:endParaRPr lang="en-GB" dirty="0">
              <a:solidFill>
                <a:srgbClr val="0070C0"/>
              </a:solidFill>
              <a:latin typeface="Comic Sans MS" panose="030F0702030302020204" pitchFamily="66" charset="0"/>
            </a:endParaRPr>
          </a:p>
          <a:p>
            <a:endParaRPr lang="en-GB" dirty="0">
              <a:solidFill>
                <a:srgbClr val="0070C0"/>
              </a:solidFill>
              <a:latin typeface="Comic Sans MS" panose="030F0702030302020204" pitchFamily="66" charset="0"/>
            </a:endParaRPr>
          </a:p>
          <a:p>
            <a:endParaRPr lang="en-GB"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71119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971" y="1804988"/>
            <a:ext cx="10515600" cy="1325563"/>
          </a:xfrm>
        </p:spPr>
        <p:txBody>
          <a:bodyPr>
            <a:normAutofit/>
          </a:bodyPr>
          <a:lstStyle/>
          <a:p>
            <a:pPr algn="ctr"/>
            <a:endParaRPr lang="en-GB" sz="5400" b="1" dirty="0">
              <a:solidFill>
                <a:schemeClr val="accent1">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6146" name="Picture 2" descr="Common Exception Words Years 1 and 2 Alphabetical Word 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33" y="670560"/>
            <a:ext cx="10821533" cy="541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3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b="1" dirty="0">
                <a:solidFill>
                  <a:schemeClr val="accent1">
                    <a:lumMod val="50000"/>
                  </a:schemeClr>
                </a:solidFill>
                <a:latin typeface="Comic Sans MS" panose="030F0702030302020204" pitchFamily="66" charset="0"/>
              </a:rPr>
              <a:t>Comprehension</a:t>
            </a:r>
            <a:br>
              <a:rPr lang="en-GB" sz="5400" b="1" dirty="0">
                <a:solidFill>
                  <a:schemeClr val="accent1">
                    <a:lumMod val="50000"/>
                  </a:schemeClr>
                </a:solidFill>
                <a:latin typeface="Comic Sans MS" panose="030F0702030302020204" pitchFamily="66" charset="0"/>
              </a:rPr>
            </a:br>
            <a:r>
              <a:rPr lang="en-GB" b="1" dirty="0">
                <a:solidFill>
                  <a:schemeClr val="accent1">
                    <a:lumMod val="50000"/>
                  </a:schemeClr>
                </a:solidFill>
                <a:latin typeface="Comic Sans MS" panose="030F0702030302020204" pitchFamily="66" charset="0"/>
              </a:rPr>
              <a:t>Why focus on comprehension?</a:t>
            </a:r>
          </a:p>
        </p:txBody>
      </p:sp>
      <p:sp>
        <p:nvSpPr>
          <p:cNvPr id="3" name="Content Placeholder 2"/>
          <p:cNvSpPr>
            <a:spLocks noGrp="1"/>
          </p:cNvSpPr>
          <p:nvPr>
            <p:ph idx="1"/>
          </p:nvPr>
        </p:nvSpPr>
        <p:spPr>
          <a:xfrm>
            <a:off x="1" y="1825625"/>
            <a:ext cx="12766766" cy="4351338"/>
          </a:xfrm>
        </p:spPr>
        <p:txBody>
          <a:bodyPr>
            <a:normAutofit fontScale="77500" lnSpcReduction="20000"/>
          </a:bodyPr>
          <a:lstStyle/>
          <a:p>
            <a:pPr marL="0" indent="0">
              <a:buNone/>
            </a:pPr>
            <a:r>
              <a:rPr lang="en-GB" sz="4100" dirty="0">
                <a:solidFill>
                  <a:srgbClr val="0070C0"/>
                </a:solidFill>
                <a:latin typeface="Comic Sans MS" panose="030F0702030302020204" pitchFamily="66" charset="0"/>
              </a:rPr>
              <a:t>• Retrieval – the answer is in the text.</a:t>
            </a:r>
          </a:p>
          <a:p>
            <a:pPr marL="0" indent="0">
              <a:buNone/>
            </a:pPr>
            <a:endParaRPr lang="en-GB" sz="4100" dirty="0">
              <a:solidFill>
                <a:srgbClr val="0070C0"/>
              </a:solidFill>
              <a:latin typeface="Comic Sans MS" panose="030F0702030302020204" pitchFamily="66" charset="0"/>
            </a:endParaRPr>
          </a:p>
          <a:p>
            <a:pPr marL="0" indent="0">
              <a:buNone/>
            </a:pPr>
            <a:r>
              <a:rPr lang="en-GB" sz="4100" dirty="0">
                <a:solidFill>
                  <a:srgbClr val="0070C0"/>
                </a:solidFill>
                <a:latin typeface="Comic Sans MS" panose="030F0702030302020204" pitchFamily="66" charset="0"/>
              </a:rPr>
              <a:t>• Prediction – what happens next based on what you have </a:t>
            </a:r>
          </a:p>
          <a:p>
            <a:pPr marL="0" indent="0">
              <a:buNone/>
            </a:pPr>
            <a:r>
              <a:rPr lang="en-GB" sz="4100" dirty="0">
                <a:solidFill>
                  <a:srgbClr val="0070C0"/>
                </a:solidFill>
                <a:latin typeface="Comic Sans MS" panose="030F0702030302020204" pitchFamily="66" charset="0"/>
              </a:rPr>
              <a:t>already read.</a:t>
            </a:r>
          </a:p>
          <a:p>
            <a:pPr marL="0" indent="0">
              <a:buNone/>
            </a:pPr>
            <a:endParaRPr lang="en-GB" sz="4100" dirty="0">
              <a:solidFill>
                <a:srgbClr val="0070C0"/>
              </a:solidFill>
              <a:latin typeface="Comic Sans MS" panose="030F0702030302020204" pitchFamily="66" charset="0"/>
            </a:endParaRPr>
          </a:p>
          <a:p>
            <a:pPr marL="0" indent="0">
              <a:buNone/>
            </a:pPr>
            <a:r>
              <a:rPr lang="en-GB" sz="4100" dirty="0">
                <a:solidFill>
                  <a:srgbClr val="0070C0"/>
                </a:solidFill>
                <a:latin typeface="Comic Sans MS" panose="030F0702030302020204" pitchFamily="66" charset="0"/>
              </a:rPr>
              <a:t>• Inference  - the ability to work out what the author means by clues and evidence from the text.           </a:t>
            </a:r>
          </a:p>
          <a:p>
            <a:pPr marL="0" indent="0">
              <a:buNone/>
            </a:pPr>
            <a:endParaRPr lang="en-GB" dirty="0"/>
          </a:p>
          <a:p>
            <a:endParaRPr lang="en-GB" dirty="0"/>
          </a:p>
          <a:p>
            <a:pPr marL="0" indent="0">
              <a:buNone/>
            </a:pPr>
            <a:r>
              <a:rPr lang="en-GB" altLang="en-US" dirty="0">
                <a:latin typeface="Comic Sans MS" panose="030F0702030302020204" pitchFamily="66" charset="0"/>
              </a:rPr>
              <a:t>THERE IS NO POINT IN BEING ABLE TO DECODE IF </a:t>
            </a:r>
            <a:r>
              <a:rPr lang="en-GB" altLang="en-US">
                <a:latin typeface="Comic Sans MS" panose="030F0702030302020204" pitchFamily="66" charset="0"/>
              </a:rPr>
              <a:t>YOU CANNOT COMPREHEND</a:t>
            </a:r>
            <a:r>
              <a:rPr lang="en-GB" altLang="en-US" dirty="0">
                <a:latin typeface="Comic Sans MS" panose="030F0702030302020204" pitchFamily="66" charset="0"/>
              </a:rPr>
              <a:t>!</a:t>
            </a:r>
          </a:p>
          <a:p>
            <a:endParaRPr lang="en-GB" dirty="0"/>
          </a:p>
        </p:txBody>
      </p:sp>
      <p:pic>
        <p:nvPicPr>
          <p:cNvPr id="4" name="Picture 22" descr="C:\Users\twwcdmms.IOE.STUDENTS\AppData\Local\Microsoft\Windows\Temporary Internet Files\Content.IE5\L7KHBDRO\MCj044042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7081" y="1825625"/>
            <a:ext cx="1150938"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C:\Users\twwcdmms.IOE.STUDENTS\AppData\Local\Microsoft\Windows\Temporary Internet Files\Content.IE5\XRLWFF5H\MCj043779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5694" y="3279367"/>
            <a:ext cx="104298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MCj043441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4870" y="4685347"/>
            <a:ext cx="8318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193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822</Words>
  <Application>Microsoft Office PowerPoint</Application>
  <PresentationFormat>Widescreen</PresentationFormat>
  <Paragraphs>84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Comic Sans MS</vt:lpstr>
      <vt:lpstr>Wingdings 2</vt:lpstr>
      <vt:lpstr>Office Theme</vt:lpstr>
      <vt:lpstr>Reading Workshop</vt:lpstr>
      <vt:lpstr>Why reading and sharing stories  matters...</vt:lpstr>
      <vt:lpstr>How do we teach your child to read?</vt:lpstr>
      <vt:lpstr>Phonics  • Phonics is taught in schools across the UK to help children learn to read.  • It teachers children to turn letters into sounds which can be blended to make words. </vt:lpstr>
      <vt:lpstr>Phonics</vt:lpstr>
      <vt:lpstr>Phonics Assessment</vt:lpstr>
      <vt:lpstr>Tricky words</vt:lpstr>
      <vt:lpstr>PowerPoint Presentation</vt:lpstr>
      <vt:lpstr>Comprehension Why focus on comprehension?</vt:lpstr>
      <vt:lpstr>End of KS1 English reading teacher assessment frameworks. </vt:lpstr>
      <vt:lpstr>PowerPoint Presentation</vt:lpstr>
      <vt:lpstr>PowerPoint Presentation</vt:lpstr>
      <vt:lpstr>Why sharing stories is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reading and sharing stories matters...</dc:title>
  <dc:creator>Kate Lax</dc:creator>
  <cp:lastModifiedBy>Secretary</cp:lastModifiedBy>
  <cp:revision>30</cp:revision>
  <dcterms:created xsi:type="dcterms:W3CDTF">2023-02-24T16:48:20Z</dcterms:created>
  <dcterms:modified xsi:type="dcterms:W3CDTF">2023-03-13T11:23:19Z</dcterms:modified>
</cp:coreProperties>
</file>